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76" r:id="rId3"/>
    <p:sldId id="277" r:id="rId4"/>
    <p:sldId id="264" r:id="rId5"/>
    <p:sldId id="265" r:id="rId6"/>
    <p:sldId id="266" r:id="rId7"/>
    <p:sldId id="267" r:id="rId8"/>
    <p:sldId id="268" r:id="rId9"/>
    <p:sldId id="269" r:id="rId10"/>
    <p:sldId id="270" r:id="rId11"/>
    <p:sldId id="271" r:id="rId12"/>
    <p:sldId id="272" r:id="rId13"/>
    <p:sldId id="273" r:id="rId14"/>
    <p:sldId id="281" r:id="rId15"/>
    <p:sldId id="274"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6" autoAdjust="0"/>
  </p:normalViewPr>
  <p:slideViewPr>
    <p:cSldViewPr>
      <p:cViewPr varScale="1">
        <p:scale>
          <a:sx n="51" d="100"/>
          <a:sy n="51" d="100"/>
        </p:scale>
        <p:origin x="-547"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3BAA-BEBD-43BC-A7F8-DA4FCB5F5B90}" type="datetimeFigureOut">
              <a:rPr lang="en-US" smtClean="0"/>
              <a:pPr/>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F2488-325C-42E5-9B07-CBD19A59E740}" type="slidenum">
              <a:rPr lang="en-US" smtClean="0"/>
              <a:pPr/>
              <a:t>‹#›</a:t>
            </a:fld>
            <a:endParaRPr lang="en-US"/>
          </a:p>
        </p:txBody>
      </p:sp>
    </p:spTree>
    <p:extLst>
      <p:ext uri="{BB962C8B-B14F-4D97-AF65-F5344CB8AC3E}">
        <p14:creationId xmlns:p14="http://schemas.microsoft.com/office/powerpoint/2010/main" val="78796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AA3C9-85EE-46CE-9678-CF9A8F456B76}" type="slidenum">
              <a:rPr lang="en-US" smtClean="0"/>
              <a:pPr/>
              <a:t>6</a:t>
            </a:fld>
            <a:endParaRPr lang="en-US"/>
          </a:p>
        </p:txBody>
      </p:sp>
    </p:spTree>
    <p:extLst>
      <p:ext uri="{BB962C8B-B14F-4D97-AF65-F5344CB8AC3E}">
        <p14:creationId xmlns:p14="http://schemas.microsoft.com/office/powerpoint/2010/main" val="296014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22098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75500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8798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78962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ADB3-2238-403D-9537-C5841472054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416170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ADB3-2238-403D-9537-C5841472054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6236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ADB3-2238-403D-9537-C58414720545}"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25607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ADB3-2238-403D-9537-C58414720545}"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102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ADB3-2238-403D-9537-C58414720545}"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8051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2615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3637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ADB3-2238-403D-9537-C58414720545}" type="datetimeFigureOut">
              <a:rPr lang="en-US" smtClean="0"/>
              <a:pPr/>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3FE86-7356-4BD9-ACB0-FEC1D40410FA}" type="slidenum">
              <a:rPr lang="en-US" smtClean="0"/>
              <a:pPr/>
              <a:t>‹#›</a:t>
            </a:fld>
            <a:endParaRPr lang="en-US"/>
          </a:p>
        </p:txBody>
      </p:sp>
      <p:sp>
        <p:nvSpPr>
          <p:cNvPr id="7" name="Rectangle 6"/>
          <p:cNvSpPr/>
          <p:nvPr userDrawn="1"/>
        </p:nvSpPr>
        <p:spPr>
          <a:xfrm>
            <a:off x="0" y="6477000"/>
            <a:ext cx="9144000" cy="381000"/>
          </a:xfrm>
          <a:prstGeom prst="rect">
            <a:avLst/>
          </a:prstGeom>
          <a:solidFill>
            <a:srgbClr val="1C9FA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00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i="0" kern="1200">
          <a:solidFill>
            <a:schemeClr val="tx1"/>
          </a:solidFill>
          <a:latin typeface="Gill Sans"/>
          <a:ea typeface="+mj-ea"/>
          <a:cs typeface="Gill San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2392362"/>
          </a:xfrm>
        </p:spPr>
        <p:txBody>
          <a:bodyPr>
            <a:normAutofit/>
          </a:bodyPr>
          <a:lstStyle/>
          <a:p>
            <a:pPr algn="l"/>
            <a:r>
              <a:rPr lang="en-US" smtClean="0"/>
              <a:t>Neurological Disorders</a:t>
            </a:r>
            <a:r>
              <a:rPr lang="en-US" dirty="0" smtClean="0"/>
              <a:t/>
            </a:r>
            <a:br>
              <a:rPr lang="en-US" dirty="0" smtClean="0"/>
            </a:br>
            <a:r>
              <a:rPr lang="en-US" dirty="0" smtClean="0"/>
              <a:t>Lesson 2.1</a:t>
            </a:r>
            <a:br>
              <a:rPr lang="en-US" dirty="0" smtClean="0"/>
            </a:br>
            <a:endParaRPr lang="en-US" dirty="0"/>
          </a:p>
        </p:txBody>
      </p:sp>
      <p:sp>
        <p:nvSpPr>
          <p:cNvPr id="7" name="TextBox 6"/>
          <p:cNvSpPr txBox="1"/>
          <p:nvPr/>
        </p:nvSpPr>
        <p:spPr>
          <a:xfrm>
            <a:off x="2286000" y="1542871"/>
            <a:ext cx="6629400" cy="1200329"/>
          </a:xfrm>
          <a:prstGeom prst="rect">
            <a:avLst/>
          </a:prstGeom>
          <a:noFill/>
        </p:spPr>
        <p:txBody>
          <a:bodyPr wrap="square" rtlCol="0">
            <a:spAutoFit/>
          </a:bodyPr>
          <a:lstStyle/>
          <a:p>
            <a:r>
              <a:rPr lang="en-US" sz="3600" b="1" dirty="0" smtClean="0">
                <a:latin typeface="Gill Sans"/>
                <a:cs typeface="Gill Sans"/>
              </a:rPr>
              <a:t>How are neuronal structures specialized for function?</a:t>
            </a:r>
            <a:endParaRPr lang="en-US" sz="3600" b="1" dirty="0">
              <a:latin typeface="Gill Sans"/>
              <a:cs typeface="Gill Sans"/>
            </a:endParaRPr>
          </a:p>
        </p:txBody>
      </p:sp>
      <p:grpSp>
        <p:nvGrpSpPr>
          <p:cNvPr id="8" name="Group 4095"/>
          <p:cNvGrpSpPr/>
          <p:nvPr/>
        </p:nvGrpSpPr>
        <p:grpSpPr>
          <a:xfrm>
            <a:off x="228600" y="1565329"/>
            <a:ext cx="2057400" cy="4835471"/>
            <a:chOff x="289560" y="2286000"/>
            <a:chExt cx="2791243" cy="4683071"/>
          </a:xfrm>
        </p:grpSpPr>
        <p:grpSp>
          <p:nvGrpSpPr>
            <p:cNvPr id="9" name="Group 37"/>
            <p:cNvGrpSpPr/>
            <p:nvPr/>
          </p:nvGrpSpPr>
          <p:grpSpPr>
            <a:xfrm>
              <a:off x="782804" y="2286000"/>
              <a:ext cx="2297999" cy="4683071"/>
              <a:chOff x="146327" y="2345578"/>
              <a:chExt cx="2297999" cy="4683071"/>
            </a:xfrm>
          </p:grpSpPr>
          <p:pic>
            <p:nvPicPr>
              <p:cNvPr id="16" name="Picture 18" descr="http://3.bp.blogspot.com/_4Oy_7FFvAeg/SfGIaCT_R0I/AAAAAAAADYs/ReDI4td_Zeo/s400/Double%25252Bsensory%25252Bcell%25252Band%25252Bnerve%25252Bpressure%25252Bstim%25252Btaser.com%25252BNMI-1.gif"/>
              <p:cNvPicPr>
                <a:picLocks noChangeAspect="1" noChangeArrowheads="1"/>
              </p:cNvPicPr>
              <p:nvPr/>
            </p:nvPicPr>
            <p:blipFill rotWithShape="1">
              <a:blip r:embed="rId2">
                <a:extLst>
                  <a:ext uri="{28A0092B-C50C-407E-A947-70E740481C1C}">
                    <a14:useLocalDpi xmlns:a14="http://schemas.microsoft.com/office/drawing/2010/main" val="0"/>
                  </a:ext>
                </a:extLst>
              </a:blip>
              <a:srcRect l="61404" t="7389" b="6070"/>
              <a:stretch/>
            </p:blipFill>
            <p:spPr bwMode="auto">
              <a:xfrm>
                <a:off x="533400" y="2390182"/>
                <a:ext cx="1732856" cy="44678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32922" y="2345578"/>
                <a:ext cx="866428" cy="50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77898" y="3099061"/>
                <a:ext cx="866428" cy="50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1347" y="4426846"/>
                <a:ext cx="866428" cy="78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24000" y="5479789"/>
                <a:ext cx="866428" cy="3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68046" y="4149176"/>
                <a:ext cx="866428" cy="3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85523">
                <a:off x="146327" y="3605895"/>
                <a:ext cx="866428" cy="571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480084">
                <a:off x="1458647" y="5635326"/>
                <a:ext cx="715678" cy="46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7905506">
                <a:off x="1031508" y="6611971"/>
                <a:ext cx="438522" cy="3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89560" y="3136612"/>
              <a:ext cx="1063619" cy="238461"/>
            </a:xfrm>
            <a:prstGeom prst="rect">
              <a:avLst/>
            </a:prstGeom>
            <a:noFill/>
          </p:spPr>
          <p:txBody>
            <a:bodyPr wrap="square" rtlCol="0">
              <a:spAutoFit/>
            </a:bodyPr>
            <a:lstStyle/>
            <a:p>
              <a:r>
                <a:rPr lang="en-US" sz="1000" b="1" dirty="0" smtClean="0">
                  <a:solidFill>
                    <a:srgbClr val="C00000"/>
                  </a:solidFill>
                </a:rPr>
                <a:t>receptor </a:t>
              </a:r>
            </a:p>
          </p:txBody>
        </p:sp>
        <p:sp>
          <p:nvSpPr>
            <p:cNvPr id="13" name="TextBox 12"/>
            <p:cNvSpPr txBox="1"/>
            <p:nvPr/>
          </p:nvSpPr>
          <p:spPr>
            <a:xfrm>
              <a:off x="554420" y="4051012"/>
              <a:ext cx="817181" cy="238461"/>
            </a:xfrm>
            <a:prstGeom prst="rect">
              <a:avLst/>
            </a:prstGeom>
            <a:noFill/>
          </p:spPr>
          <p:txBody>
            <a:bodyPr wrap="square" rtlCol="0">
              <a:spAutoFit/>
            </a:bodyPr>
            <a:lstStyle/>
            <a:p>
              <a:r>
                <a:rPr lang="en-US" sz="1000" dirty="0" smtClean="0"/>
                <a:t>nucleus</a:t>
              </a:r>
              <a:endParaRPr lang="en-US" sz="1000" dirty="0"/>
            </a:p>
          </p:txBody>
        </p:sp>
        <p:cxnSp>
          <p:nvCxnSpPr>
            <p:cNvPr id="14" name="Straight Connector 13"/>
            <p:cNvCxnSpPr/>
            <p:nvPr/>
          </p:nvCxnSpPr>
          <p:spPr>
            <a:xfrm flipV="1">
              <a:off x="1216018" y="4177698"/>
              <a:ext cx="384182" cy="16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169877" y="2757050"/>
              <a:ext cx="238232" cy="105252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5" name="Picture 4" descr="http://www.clipart.dk.co.uk/DKImages/exp_humanbody/exp_human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1981200" cy="3599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Axon</a:t>
            </a:r>
            <a:endParaRPr lang="en-US" dirty="0"/>
          </a:p>
        </p:txBody>
      </p:sp>
      <p:sp>
        <p:nvSpPr>
          <p:cNvPr id="4" name="Content Placeholder 2"/>
          <p:cNvSpPr>
            <a:spLocks noGrp="1"/>
          </p:cNvSpPr>
          <p:nvPr>
            <p:ph idx="4294967295"/>
          </p:nvPr>
        </p:nvSpPr>
        <p:spPr>
          <a:xfrm>
            <a:off x="0" y="1143000"/>
            <a:ext cx="4572000" cy="838200"/>
          </a:xfrm>
        </p:spPr>
        <p:txBody>
          <a:bodyPr/>
          <a:lstStyle/>
          <a:p>
            <a:r>
              <a:rPr lang="en-US" dirty="0" smtClean="0"/>
              <a:t>Sends signals electrically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77" t="7026" r="3162" b="8197"/>
          <a:stretch/>
        </p:blipFill>
        <p:spPr>
          <a:xfrm>
            <a:off x="1447800" y="1828801"/>
            <a:ext cx="6605400" cy="4571999"/>
          </a:xfrm>
          <a:prstGeom prst="rect">
            <a:avLst/>
          </a:prstGeom>
        </p:spPr>
      </p:pic>
      <p:sp>
        <p:nvSpPr>
          <p:cNvPr id="6" name="TextBox 5"/>
          <p:cNvSpPr txBox="1"/>
          <p:nvPr/>
        </p:nvSpPr>
        <p:spPr>
          <a:xfrm>
            <a:off x="1790187" y="3825913"/>
            <a:ext cx="678933" cy="369332"/>
          </a:xfrm>
          <a:prstGeom prst="rect">
            <a:avLst/>
          </a:prstGeom>
          <a:noFill/>
        </p:spPr>
        <p:txBody>
          <a:bodyPr wrap="square" rtlCol="0">
            <a:spAutoFit/>
          </a:bodyPr>
          <a:lstStyle/>
          <a:p>
            <a:r>
              <a:rPr lang="en-US" dirty="0" smtClean="0"/>
              <a:t>Axon</a:t>
            </a:r>
            <a:endParaRPr lang="en-US" dirty="0"/>
          </a:p>
        </p:txBody>
      </p:sp>
      <p:sp>
        <p:nvSpPr>
          <p:cNvPr id="7" name="TextBox 6"/>
          <p:cNvSpPr txBox="1"/>
          <p:nvPr/>
        </p:nvSpPr>
        <p:spPr>
          <a:xfrm>
            <a:off x="1790886" y="5457991"/>
            <a:ext cx="2048638" cy="369332"/>
          </a:xfrm>
          <a:prstGeom prst="rect">
            <a:avLst/>
          </a:prstGeom>
          <a:noFill/>
        </p:spPr>
        <p:txBody>
          <a:bodyPr wrap="square" rtlCol="0">
            <a:spAutoFit/>
          </a:bodyPr>
          <a:lstStyle/>
          <a:p>
            <a:r>
              <a:rPr lang="en-US" dirty="0" smtClean="0"/>
              <a:t>Axon’s Lipid Bilayer</a:t>
            </a:r>
            <a:endParaRPr lang="en-US" dirty="0"/>
          </a:p>
        </p:txBody>
      </p:sp>
      <p:sp>
        <p:nvSpPr>
          <p:cNvPr id="8" name="TextBox 7"/>
          <p:cNvSpPr txBox="1"/>
          <p:nvPr/>
        </p:nvSpPr>
        <p:spPr>
          <a:xfrm>
            <a:off x="4422767" y="4572000"/>
            <a:ext cx="835033" cy="369332"/>
          </a:xfrm>
          <a:prstGeom prst="rect">
            <a:avLst/>
          </a:prstGeom>
          <a:noFill/>
        </p:spPr>
        <p:txBody>
          <a:bodyPr wrap="square" rtlCol="0">
            <a:spAutoFit/>
          </a:bodyPr>
          <a:lstStyle/>
          <a:p>
            <a:r>
              <a:rPr lang="en-US" b="1" dirty="0" smtClean="0">
                <a:solidFill>
                  <a:srgbClr val="00B0F0"/>
                </a:solidFill>
              </a:rPr>
              <a:t>+ + + +</a:t>
            </a:r>
            <a:endParaRPr lang="en-US" b="1" dirty="0">
              <a:solidFill>
                <a:srgbClr val="00B0F0"/>
              </a:solidFill>
            </a:endParaRPr>
          </a:p>
        </p:txBody>
      </p:sp>
      <p:sp>
        <p:nvSpPr>
          <p:cNvPr id="9" name="TextBox 8"/>
          <p:cNvSpPr txBox="1"/>
          <p:nvPr/>
        </p:nvSpPr>
        <p:spPr>
          <a:xfrm>
            <a:off x="4495800" y="5381791"/>
            <a:ext cx="648804" cy="369332"/>
          </a:xfrm>
          <a:prstGeom prst="rect">
            <a:avLst/>
          </a:prstGeom>
          <a:noFill/>
        </p:spPr>
        <p:txBody>
          <a:bodyPr wrap="square" rtlCol="0">
            <a:spAutoFit/>
          </a:bodyPr>
          <a:lstStyle/>
          <a:p>
            <a:r>
              <a:rPr lang="en-US" b="1" dirty="0" smtClean="0">
                <a:solidFill>
                  <a:srgbClr val="FF0000"/>
                </a:solidFill>
              </a:rPr>
              <a:t>- - - -</a:t>
            </a:r>
            <a:endParaRPr lang="en-US" b="1" dirty="0">
              <a:solidFill>
                <a:srgbClr val="FF0000"/>
              </a:solidFill>
            </a:endParaRPr>
          </a:p>
        </p:txBody>
      </p:sp>
    </p:spTree>
    <p:extLst>
      <p:ext uri="{BB962C8B-B14F-4D97-AF65-F5344CB8AC3E}">
        <p14:creationId xmlns:p14="http://schemas.microsoft.com/office/powerpoint/2010/main" val="329760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Synapse</a:t>
            </a:r>
            <a:endParaRPr lang="en-US" dirty="0"/>
          </a:p>
        </p:txBody>
      </p:sp>
      <p:sp>
        <p:nvSpPr>
          <p:cNvPr id="4" name="Content Placeholder 2"/>
          <p:cNvSpPr>
            <a:spLocks noGrp="1"/>
          </p:cNvSpPr>
          <p:nvPr>
            <p:ph idx="4294967295"/>
          </p:nvPr>
        </p:nvSpPr>
        <p:spPr>
          <a:xfrm>
            <a:off x="0" y="1143000"/>
            <a:ext cx="7315200" cy="762000"/>
          </a:xfrm>
        </p:spPr>
        <p:txBody>
          <a:bodyPr/>
          <a:lstStyle/>
          <a:p>
            <a:r>
              <a:rPr lang="en-US" dirty="0" smtClean="0"/>
              <a:t>Sends signals chemically</a:t>
            </a:r>
          </a:p>
        </p:txBody>
      </p:sp>
      <p:pic>
        <p:nvPicPr>
          <p:cNvPr id="1026" name="Picture 2" descr="http://www.wiredtowinthemovie.com/images/hotspots/level07ves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742" y="2449282"/>
            <a:ext cx="3962400" cy="3962402"/>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5238" t="26349" r="4167" b="24286"/>
          <a:stretch/>
        </p:blipFill>
        <p:spPr>
          <a:xfrm>
            <a:off x="142276" y="1981196"/>
            <a:ext cx="4340460" cy="1773828"/>
          </a:xfrm>
          <a:prstGeom prst="rect">
            <a:avLst/>
          </a:prstGeom>
        </p:spPr>
      </p:pic>
      <p:sp>
        <p:nvSpPr>
          <p:cNvPr id="2048" name="Rectangle 2047"/>
          <p:cNvSpPr/>
          <p:nvPr/>
        </p:nvSpPr>
        <p:spPr>
          <a:xfrm>
            <a:off x="3263536" y="3271571"/>
            <a:ext cx="304800" cy="2286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1" name="Straight Connector 2050"/>
          <p:cNvCxnSpPr/>
          <p:nvPr/>
        </p:nvCxnSpPr>
        <p:spPr>
          <a:xfrm flipV="1">
            <a:off x="3568336" y="2449282"/>
            <a:ext cx="1482634" cy="8222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568336" y="3500171"/>
            <a:ext cx="1504406" cy="2911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57" name="TextBox 2056"/>
          <p:cNvSpPr txBox="1"/>
          <p:nvPr/>
        </p:nvSpPr>
        <p:spPr>
          <a:xfrm>
            <a:off x="5072743" y="2479087"/>
            <a:ext cx="1391193" cy="646331"/>
          </a:xfrm>
          <a:prstGeom prst="rect">
            <a:avLst/>
          </a:prstGeom>
          <a:noFill/>
        </p:spPr>
        <p:txBody>
          <a:bodyPr wrap="square" rtlCol="0">
            <a:spAutoFit/>
          </a:bodyPr>
          <a:lstStyle/>
          <a:p>
            <a:pPr algn="ctr"/>
            <a:r>
              <a:rPr lang="en-US" b="1" dirty="0" smtClean="0"/>
              <a:t>Presynaptic </a:t>
            </a:r>
          </a:p>
          <a:p>
            <a:pPr algn="ctr"/>
            <a:r>
              <a:rPr lang="en-US" b="1" dirty="0" smtClean="0"/>
              <a:t>cell</a:t>
            </a:r>
            <a:endParaRPr lang="en-US" b="1" dirty="0"/>
          </a:p>
        </p:txBody>
      </p:sp>
      <p:sp>
        <p:nvSpPr>
          <p:cNvPr id="44" name="TextBox 43"/>
          <p:cNvSpPr txBox="1"/>
          <p:nvPr/>
        </p:nvSpPr>
        <p:spPr>
          <a:xfrm>
            <a:off x="5072742" y="5717347"/>
            <a:ext cx="1391194" cy="646331"/>
          </a:xfrm>
          <a:prstGeom prst="rect">
            <a:avLst/>
          </a:prstGeom>
          <a:noFill/>
        </p:spPr>
        <p:txBody>
          <a:bodyPr wrap="square" rtlCol="0">
            <a:spAutoFit/>
          </a:bodyPr>
          <a:lstStyle/>
          <a:p>
            <a:pPr algn="ctr"/>
            <a:r>
              <a:rPr lang="en-US" b="1" dirty="0" smtClean="0"/>
              <a:t>Postsynaptic </a:t>
            </a:r>
          </a:p>
          <a:p>
            <a:pPr algn="ctr"/>
            <a:r>
              <a:rPr lang="en-US" b="1" dirty="0" smtClean="0"/>
              <a:t>cell</a:t>
            </a:r>
            <a:endParaRPr lang="en-US" b="1" dirty="0"/>
          </a:p>
        </p:txBody>
      </p:sp>
      <p:sp>
        <p:nvSpPr>
          <p:cNvPr id="13" name="TextBox 12"/>
          <p:cNvSpPr txBox="1"/>
          <p:nvPr/>
        </p:nvSpPr>
        <p:spPr>
          <a:xfrm>
            <a:off x="5016136" y="3385692"/>
            <a:ext cx="1981200" cy="369332"/>
          </a:xfrm>
          <a:prstGeom prst="rect">
            <a:avLst/>
          </a:prstGeom>
          <a:noFill/>
        </p:spPr>
        <p:txBody>
          <a:bodyPr wrap="square" rtlCol="0">
            <a:spAutoFit/>
          </a:bodyPr>
          <a:lstStyle/>
          <a:p>
            <a:pPr algn="ctr"/>
            <a:r>
              <a:rPr lang="en-US" b="1" dirty="0" smtClean="0"/>
              <a:t>Neurotransmitters</a:t>
            </a:r>
            <a:endParaRPr lang="en-US" b="1" dirty="0"/>
          </a:p>
        </p:txBody>
      </p:sp>
      <p:cxnSp>
        <p:nvCxnSpPr>
          <p:cNvPr id="8" name="Straight Connector 7"/>
          <p:cNvCxnSpPr/>
          <p:nvPr/>
        </p:nvCxnSpPr>
        <p:spPr>
          <a:xfrm>
            <a:off x="6724649" y="3755024"/>
            <a:ext cx="196487" cy="2073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94292" y="3755024"/>
            <a:ext cx="0" cy="6672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057" grpId="0"/>
      <p:bldP spid="4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Neurons Send Signals </a:t>
            </a:r>
            <a:endParaRPr lang="en-US" dirty="0"/>
          </a:p>
        </p:txBody>
      </p:sp>
      <p:sp>
        <p:nvSpPr>
          <p:cNvPr id="5" name="Content Placeholder 4"/>
          <p:cNvSpPr>
            <a:spLocks noGrp="1"/>
          </p:cNvSpPr>
          <p:nvPr>
            <p:ph idx="4294967295"/>
          </p:nvPr>
        </p:nvSpPr>
        <p:spPr>
          <a:xfrm>
            <a:off x="0" y="1295400"/>
            <a:ext cx="4114800" cy="685800"/>
          </a:xfrm>
        </p:spPr>
        <p:txBody>
          <a:bodyPr>
            <a:normAutofit/>
          </a:bodyPr>
          <a:lstStyle/>
          <a:p>
            <a:r>
              <a:rPr lang="en-US" dirty="0" smtClean="0"/>
              <a:t>To other neurons</a:t>
            </a:r>
            <a:endParaRPr lang="en-US" dirty="0"/>
          </a:p>
        </p:txBody>
      </p:sp>
      <p:sp>
        <p:nvSpPr>
          <p:cNvPr id="6" name="Content Placeholder 4"/>
          <p:cNvSpPr txBox="1">
            <a:spLocks/>
          </p:cNvSpPr>
          <p:nvPr/>
        </p:nvSpPr>
        <p:spPr>
          <a:xfrm>
            <a:off x="4800600" y="1295400"/>
            <a:ext cx="4114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a:t>
            </a:r>
            <a:r>
              <a:rPr lang="en-US" dirty="0" smtClean="0"/>
              <a:t>muscles/glands</a:t>
            </a:r>
            <a:endParaRPr lang="en-US" dirty="0"/>
          </a:p>
        </p:txBody>
      </p:sp>
      <p:grpSp>
        <p:nvGrpSpPr>
          <p:cNvPr id="2" name="Group 11"/>
          <p:cNvGrpSpPr/>
          <p:nvPr/>
        </p:nvGrpSpPr>
        <p:grpSpPr>
          <a:xfrm>
            <a:off x="4953000" y="1761102"/>
            <a:ext cx="4201886" cy="4563497"/>
            <a:chOff x="4942114" y="2065902"/>
            <a:chExt cx="4201886" cy="4563497"/>
          </a:xfrm>
        </p:grpSpPr>
        <p:pic>
          <p:nvPicPr>
            <p:cNvPr id="2050" name="Picture 2" descr="Figure 16.4. The motor unit."/>
            <p:cNvPicPr>
              <a:picLocks noChangeAspect="1" noChangeArrowheads="1"/>
            </p:cNvPicPr>
            <p:nvPr/>
          </p:nvPicPr>
          <p:blipFill rotWithShape="1">
            <a:blip r:embed="rId2">
              <a:extLst>
                <a:ext uri="{28A0092B-C50C-407E-A947-70E740481C1C}">
                  <a14:useLocalDpi xmlns:a14="http://schemas.microsoft.com/office/drawing/2010/main" val="0"/>
                </a:ext>
              </a:extLst>
            </a:blip>
            <a:srcRect r="35704"/>
            <a:stretch/>
          </p:blipFill>
          <p:spPr bwMode="auto">
            <a:xfrm>
              <a:off x="4942114" y="2065902"/>
              <a:ext cx="3968294" cy="45634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70727" y="5943601"/>
              <a:ext cx="1573273" cy="6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Figure 16.4. The motor unit."/>
            <p:cNvPicPr>
              <a:picLocks noChangeAspect="1" noChangeArrowheads="1"/>
            </p:cNvPicPr>
            <p:nvPr/>
          </p:nvPicPr>
          <p:blipFill rotWithShape="1">
            <a:blip r:embed="rId2">
              <a:extLst>
                <a:ext uri="{28A0092B-C50C-407E-A947-70E740481C1C}">
                  <a14:useLocalDpi xmlns:a14="http://schemas.microsoft.com/office/drawing/2010/main" val="0"/>
                </a:ext>
              </a:extLst>
            </a:blip>
            <a:srcRect l="44563" t="26338" r="44255" b="67131"/>
            <a:stretch/>
          </p:blipFill>
          <p:spPr bwMode="auto">
            <a:xfrm>
              <a:off x="7936095" y="2675428"/>
              <a:ext cx="771331" cy="29802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http://www.bordalierinstitute.com/images/neuralNetwo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98724"/>
            <a:ext cx="3086100" cy="405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1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Parts of the Neuron</a:t>
            </a:r>
            <a:endParaRPr lang="en-US" dirty="0"/>
          </a:p>
        </p:txBody>
      </p:sp>
      <p:sp>
        <p:nvSpPr>
          <p:cNvPr id="28" name="TextBox 27"/>
          <p:cNvSpPr txBox="1"/>
          <p:nvPr/>
        </p:nvSpPr>
        <p:spPr>
          <a:xfrm>
            <a:off x="3366996" y="5498068"/>
            <a:ext cx="1798063" cy="400110"/>
          </a:xfrm>
          <a:prstGeom prst="rect">
            <a:avLst/>
          </a:prstGeom>
          <a:noFill/>
        </p:spPr>
        <p:txBody>
          <a:bodyPr wrap="none" rtlCol="0">
            <a:spAutoFit/>
          </a:bodyPr>
          <a:lstStyle/>
          <a:p>
            <a:r>
              <a:rPr lang="en-US" sz="2000" dirty="0" smtClean="0"/>
              <a:t>Presynaptic cell</a:t>
            </a:r>
            <a:endParaRPr lang="en-US" sz="2000" dirty="0"/>
          </a:p>
        </p:txBody>
      </p:sp>
      <p:sp>
        <p:nvSpPr>
          <p:cNvPr id="29" name="TextBox 28"/>
          <p:cNvSpPr txBox="1"/>
          <p:nvPr/>
        </p:nvSpPr>
        <p:spPr>
          <a:xfrm>
            <a:off x="6683830" y="5498068"/>
            <a:ext cx="1897875" cy="400110"/>
          </a:xfrm>
          <a:prstGeom prst="rect">
            <a:avLst/>
          </a:prstGeom>
          <a:noFill/>
        </p:spPr>
        <p:txBody>
          <a:bodyPr wrap="none" rtlCol="0">
            <a:spAutoFit/>
          </a:bodyPr>
          <a:lstStyle/>
          <a:p>
            <a:r>
              <a:rPr lang="en-US" sz="2000" dirty="0" smtClean="0"/>
              <a:t>Postsynaptic cell</a:t>
            </a:r>
            <a:endParaRPr lang="en-US" sz="2000" dirty="0"/>
          </a:p>
        </p:txBody>
      </p:sp>
      <p:cxnSp>
        <p:nvCxnSpPr>
          <p:cNvPr id="36" name="Straight Arrow Connector 35"/>
          <p:cNvCxnSpPr/>
          <p:nvPr/>
        </p:nvCxnSpPr>
        <p:spPr>
          <a:xfrm>
            <a:off x="8491493" y="5682733"/>
            <a:ext cx="57630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262689" y="5683124"/>
            <a:ext cx="45443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3"/>
          <p:cNvGrpSpPr/>
          <p:nvPr/>
        </p:nvGrpSpPr>
        <p:grpSpPr>
          <a:xfrm>
            <a:off x="609600" y="1828800"/>
            <a:ext cx="7983220" cy="3506914"/>
            <a:chOff x="533400" y="1676400"/>
            <a:chExt cx="7983220" cy="3506914"/>
          </a:xfrm>
        </p:grpSpPr>
        <p:pic>
          <p:nvPicPr>
            <p:cNvPr id="45"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46"/>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ectangle 47"/>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Rectangle 48"/>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49"/>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ectangle 50"/>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ectangle 51"/>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Rectangle 52"/>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Rectangle 53"/>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Rectangle 54"/>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Rectangle 55"/>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7" name="Rectangle 56"/>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8" name="Rectangle 57"/>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Rectangle 58"/>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60" name="TextBox 59"/>
          <p:cNvSpPr txBox="1"/>
          <p:nvPr/>
        </p:nvSpPr>
        <p:spPr>
          <a:xfrm>
            <a:off x="1600200" y="2433199"/>
            <a:ext cx="1150350" cy="400110"/>
          </a:xfrm>
          <a:prstGeom prst="rect">
            <a:avLst/>
          </a:prstGeom>
          <a:noFill/>
        </p:spPr>
        <p:txBody>
          <a:bodyPr wrap="none" rtlCol="0">
            <a:spAutoFit/>
          </a:bodyPr>
          <a:lstStyle/>
          <a:p>
            <a:r>
              <a:rPr lang="en-US" sz="2000" dirty="0" smtClean="0"/>
              <a:t>Cell Body</a:t>
            </a:r>
            <a:endParaRPr lang="en-US" sz="2000" dirty="0"/>
          </a:p>
        </p:txBody>
      </p:sp>
      <p:sp>
        <p:nvSpPr>
          <p:cNvPr id="61" name="TextBox 60"/>
          <p:cNvSpPr txBox="1"/>
          <p:nvPr/>
        </p:nvSpPr>
        <p:spPr>
          <a:xfrm>
            <a:off x="4810090" y="1765048"/>
            <a:ext cx="707270" cy="400110"/>
          </a:xfrm>
          <a:prstGeom prst="rect">
            <a:avLst/>
          </a:prstGeom>
          <a:noFill/>
        </p:spPr>
        <p:txBody>
          <a:bodyPr wrap="none" rtlCol="0">
            <a:spAutoFit/>
          </a:bodyPr>
          <a:lstStyle/>
          <a:p>
            <a:r>
              <a:rPr lang="en-US" sz="2000" dirty="0" smtClean="0"/>
              <a:t>Axon</a:t>
            </a:r>
            <a:endParaRPr lang="en-US" sz="2000" dirty="0"/>
          </a:p>
        </p:txBody>
      </p:sp>
      <p:sp>
        <p:nvSpPr>
          <p:cNvPr id="62" name="TextBox 61"/>
          <p:cNvSpPr txBox="1"/>
          <p:nvPr/>
        </p:nvSpPr>
        <p:spPr>
          <a:xfrm>
            <a:off x="304800" y="1764268"/>
            <a:ext cx="1198941" cy="400110"/>
          </a:xfrm>
          <a:prstGeom prst="rect">
            <a:avLst/>
          </a:prstGeom>
          <a:noFill/>
        </p:spPr>
        <p:txBody>
          <a:bodyPr wrap="none" rtlCol="0">
            <a:spAutoFit/>
          </a:bodyPr>
          <a:lstStyle/>
          <a:p>
            <a:r>
              <a:rPr lang="en-US" sz="2000" dirty="0" smtClean="0"/>
              <a:t>Dendrites</a:t>
            </a:r>
            <a:endParaRPr lang="en-US" sz="2000" dirty="0"/>
          </a:p>
        </p:txBody>
      </p:sp>
      <p:sp>
        <p:nvSpPr>
          <p:cNvPr id="63" name="TextBox 62"/>
          <p:cNvSpPr txBox="1"/>
          <p:nvPr/>
        </p:nvSpPr>
        <p:spPr>
          <a:xfrm>
            <a:off x="3372539" y="3902631"/>
            <a:ext cx="1742459" cy="400110"/>
          </a:xfrm>
          <a:prstGeom prst="rect">
            <a:avLst/>
          </a:prstGeom>
          <a:noFill/>
        </p:spPr>
        <p:txBody>
          <a:bodyPr wrap="none" rtlCol="0">
            <a:spAutoFit/>
          </a:bodyPr>
          <a:lstStyle/>
          <a:p>
            <a:r>
              <a:rPr lang="en-US" sz="2000" dirty="0" smtClean="0"/>
              <a:t>Initial Segment</a:t>
            </a:r>
            <a:endParaRPr lang="en-US" sz="2000" dirty="0"/>
          </a:p>
        </p:txBody>
      </p:sp>
      <p:sp>
        <p:nvSpPr>
          <p:cNvPr id="64" name="Left Brace 63"/>
          <p:cNvSpPr/>
          <p:nvPr/>
        </p:nvSpPr>
        <p:spPr>
          <a:xfrm rot="5400000">
            <a:off x="710451" y="1781969"/>
            <a:ext cx="218740" cy="89866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65" name="Left Brace 64"/>
          <p:cNvSpPr/>
          <p:nvPr/>
        </p:nvSpPr>
        <p:spPr>
          <a:xfrm rot="5400000">
            <a:off x="4987358" y="698628"/>
            <a:ext cx="228604" cy="305547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66" name="Straight Connector 65"/>
          <p:cNvCxnSpPr/>
          <p:nvPr/>
        </p:nvCxnSpPr>
        <p:spPr>
          <a:xfrm>
            <a:off x="2167615" y="2807508"/>
            <a:ext cx="160971" cy="727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200400" y="3748615"/>
            <a:ext cx="259221" cy="267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69668" y="4333926"/>
            <a:ext cx="1034508" cy="400110"/>
          </a:xfrm>
          <a:prstGeom prst="rect">
            <a:avLst/>
          </a:prstGeom>
          <a:noFill/>
        </p:spPr>
        <p:txBody>
          <a:bodyPr wrap="none" rtlCol="0">
            <a:spAutoFit/>
          </a:bodyPr>
          <a:lstStyle/>
          <a:p>
            <a:r>
              <a:rPr lang="en-US" sz="2000" dirty="0" smtClean="0"/>
              <a:t>Synapse</a:t>
            </a:r>
            <a:endParaRPr lang="en-US" sz="2000" dirty="0"/>
          </a:p>
        </p:txBody>
      </p:sp>
      <p:cxnSp>
        <p:nvCxnSpPr>
          <p:cNvPr id="41" name="Straight Arrow Connector 40"/>
          <p:cNvCxnSpPr/>
          <p:nvPr/>
        </p:nvCxnSpPr>
        <p:spPr>
          <a:xfrm>
            <a:off x="5105400" y="5682344"/>
            <a:ext cx="112306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4458" y="5698123"/>
            <a:ext cx="2912929" cy="0"/>
          </a:xfrm>
          <a:prstGeom prst="straightConnector1">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29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Neuronal Pathway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u="sng" dirty="0" smtClean="0"/>
              <a:t>Sensory Neuron </a:t>
            </a:r>
            <a:r>
              <a:rPr lang="en-US" dirty="0" smtClean="0"/>
              <a:t>is activated through one of the senses.</a:t>
            </a:r>
          </a:p>
          <a:p>
            <a:r>
              <a:rPr lang="en-US" dirty="0" smtClean="0"/>
              <a:t>2.  The message gets relayed to an </a:t>
            </a:r>
            <a:r>
              <a:rPr lang="en-US" u="sng" dirty="0" smtClean="0"/>
              <a:t>interneuron</a:t>
            </a:r>
            <a:r>
              <a:rPr lang="en-US" dirty="0" smtClean="0"/>
              <a:t> found somewhere in the brain or spinal cord.  </a:t>
            </a:r>
            <a:r>
              <a:rPr lang="en-US" u="sng" dirty="0" smtClean="0">
                <a:solidFill>
                  <a:srgbClr val="FF0000"/>
                </a:solidFill>
              </a:rPr>
              <a:t>Inter</a:t>
            </a:r>
            <a:r>
              <a:rPr lang="en-US" dirty="0" smtClean="0"/>
              <a:t>neurons will </a:t>
            </a:r>
            <a:r>
              <a:rPr lang="en-US" u="sng" dirty="0" smtClean="0">
                <a:solidFill>
                  <a:srgbClr val="FF0000"/>
                </a:solidFill>
              </a:rPr>
              <a:t>Inter</a:t>
            </a:r>
            <a:r>
              <a:rPr lang="en-US" dirty="0" smtClean="0"/>
              <a:t>pret the message from the sensory neuron.</a:t>
            </a:r>
          </a:p>
          <a:p>
            <a:r>
              <a:rPr lang="en-US" dirty="0" smtClean="0"/>
              <a:t>3.  Then the message gets passed to a </a:t>
            </a:r>
            <a:r>
              <a:rPr lang="en-US" u="sng" dirty="0" smtClean="0"/>
              <a:t>motor neuron</a:t>
            </a:r>
            <a:r>
              <a:rPr lang="en-US" dirty="0" smtClean="0"/>
              <a:t> to carry out the action decided by the interneuron. Ex. Move a muscle, secrete a substance.</a:t>
            </a:r>
          </a:p>
        </p:txBody>
      </p:sp>
    </p:spTree>
    <p:extLst>
      <p:ext uri="{BB962C8B-B14F-4D97-AF65-F5344CB8AC3E}">
        <p14:creationId xmlns:p14="http://schemas.microsoft.com/office/powerpoint/2010/main" val="310500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Create a Neuronal Pathway</a:t>
            </a:r>
            <a:endParaRPr lang="en-US" dirty="0"/>
          </a:p>
        </p:txBody>
      </p:sp>
      <p:sp>
        <p:nvSpPr>
          <p:cNvPr id="3" name="Content Placeholder 2"/>
          <p:cNvSpPr>
            <a:spLocks noGrp="1"/>
          </p:cNvSpPr>
          <p:nvPr>
            <p:ph idx="1"/>
          </p:nvPr>
        </p:nvSpPr>
        <p:spPr>
          <a:xfrm>
            <a:off x="-228600" y="914400"/>
            <a:ext cx="9296400" cy="5562600"/>
          </a:xfrm>
        </p:spPr>
        <p:txBody>
          <a:bodyPr>
            <a:noAutofit/>
          </a:bodyPr>
          <a:lstStyle/>
          <a:p>
            <a:pPr marL="457200" lvl="1" indent="0">
              <a:buNone/>
            </a:pPr>
            <a:r>
              <a:rPr lang="en-US" sz="1600" dirty="0" smtClean="0"/>
              <a:t>Group 1: It’s Monday morning and Joe hears the beeping of his alarm clock and reaches out to hit the snooze button.  Model the neurons and their connections required to hear the alarm clock and hit the snooze button.</a:t>
            </a:r>
          </a:p>
          <a:p>
            <a:pPr marL="457200" lvl="1" indent="0">
              <a:buNone/>
            </a:pPr>
            <a:endParaRPr lang="en-US" sz="1600" dirty="0" smtClean="0"/>
          </a:p>
          <a:p>
            <a:pPr marL="457200" lvl="1" indent="0">
              <a:buNone/>
            </a:pPr>
            <a:r>
              <a:rPr lang="en-US" sz="1600" dirty="0" smtClean="0"/>
              <a:t>Group 2: Joe realizes he is hungry when he smells his dad making breakfast (bacon and eggs). His mouth starts to salivate and his stomach starts to grumble.  Model the neurons and their connections required to smell breakfast and have the reaction of mouth salivating and stomach grumbling.</a:t>
            </a:r>
          </a:p>
          <a:p>
            <a:pPr marL="457200" lvl="1" indent="0">
              <a:buNone/>
            </a:pPr>
            <a:endParaRPr lang="en-US" sz="1600" dirty="0" smtClean="0"/>
          </a:p>
          <a:p>
            <a:pPr marL="457200" lvl="1" indent="0">
              <a:buNone/>
            </a:pPr>
            <a:r>
              <a:rPr lang="en-US" sz="1600" dirty="0" smtClean="0"/>
              <a:t>Group 3: As Joe opens the door to leave for school, he realizes it’s colder than he thought. He walks back inside to get his warmer coat.  Model the neurons and their connections to feel that it’s cold and walk back to get a coat.</a:t>
            </a:r>
          </a:p>
          <a:p>
            <a:pPr marL="457200" lvl="1" indent="0">
              <a:buNone/>
            </a:pPr>
            <a:endParaRPr lang="en-US" sz="1600" dirty="0" smtClean="0"/>
          </a:p>
          <a:p>
            <a:pPr marL="457200" lvl="1" indent="0">
              <a:buNone/>
            </a:pPr>
            <a:r>
              <a:rPr lang="en-US" sz="1600" dirty="0" smtClean="0"/>
              <a:t>Group 4: While on the T, Joe reviews for a Spanish quiz. He looks at flashcards with vocabulary to test his memory. Model the neurons and their connections to see the flashcards and test language memory.</a:t>
            </a:r>
          </a:p>
          <a:p>
            <a:pPr marL="457200" lvl="1" indent="0">
              <a:buNone/>
            </a:pPr>
            <a:endParaRPr lang="en-US" sz="1600" dirty="0" smtClean="0"/>
          </a:p>
          <a:p>
            <a:pPr marL="457200" lvl="1" indent="0">
              <a:buNone/>
            </a:pPr>
            <a:r>
              <a:rPr lang="en-US" sz="1600" dirty="0" smtClean="0"/>
              <a:t>Group 5: At basketball practice, Joe warms up by practicing his free throw. Model the neurons and their connections required to shoot a basketball – remember that you use both your arms and your legs. </a:t>
            </a:r>
          </a:p>
          <a:p>
            <a:pPr marL="457200" lvl="1" indent="0">
              <a:buNone/>
            </a:pPr>
            <a:endParaRPr lang="en-US" sz="1600" dirty="0" smtClean="0"/>
          </a:p>
          <a:p>
            <a:pPr marL="457200" lvl="1" indent="0">
              <a:buNone/>
            </a:pPr>
            <a:r>
              <a:rPr lang="en-US" sz="1600" dirty="0" smtClean="0"/>
              <a:t>Group 6: Joe </a:t>
            </a:r>
            <a:r>
              <a:rPr lang="en-US" sz="1600" dirty="0"/>
              <a:t>finishes basketball practice. He reaches for a Gatorade and takes a sip. Model the neurons and their connections to reach for a Gatorade and taste its flavor</a:t>
            </a:r>
            <a:r>
              <a:rPr lang="en-US" sz="1600" dirty="0" smtClean="0"/>
              <a:t>.</a:t>
            </a:r>
            <a:endParaRPr lang="en-US" sz="1600" dirty="0"/>
          </a:p>
        </p:txBody>
      </p:sp>
    </p:spTree>
    <p:extLst>
      <p:ext uri="{BB962C8B-B14F-4D97-AF65-F5344CB8AC3E}">
        <p14:creationId xmlns:p14="http://schemas.microsoft.com/office/powerpoint/2010/main" val="1754553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rmAutofit fontScale="90000"/>
          </a:bodyPr>
          <a:lstStyle/>
          <a:p>
            <a:r>
              <a:rPr lang="en-US" dirty="0" smtClean="0"/>
              <a:t>Are all neurons created the same? Why not?</a:t>
            </a:r>
            <a:endParaRPr lang="en-US" dirty="0"/>
          </a:p>
        </p:txBody>
      </p:sp>
      <p:pic>
        <p:nvPicPr>
          <p:cNvPr id="2056" name="Picture 8" descr="http://www.biography.com/imported/images/Biography/Images/Profiles/C/Santiago-Ramon-y-Cajal-39848-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4" y="2730754"/>
            <a:ext cx="2362199"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154" y="2286000"/>
            <a:ext cx="2369046" cy="369332"/>
          </a:xfrm>
          <a:prstGeom prst="rect">
            <a:avLst/>
          </a:prstGeom>
          <a:noFill/>
        </p:spPr>
        <p:txBody>
          <a:bodyPr wrap="none" rtlCol="0">
            <a:spAutoFit/>
          </a:bodyPr>
          <a:lstStyle/>
          <a:p>
            <a:r>
              <a:rPr lang="en-US" dirty="0" smtClean="0"/>
              <a:t>Santiago Ramon y </a:t>
            </a:r>
            <a:r>
              <a:rPr lang="en-US" dirty="0" err="1" smtClean="0"/>
              <a:t>Cajal</a:t>
            </a:r>
            <a:endParaRPr lang="en-US" dirty="0"/>
          </a:p>
        </p:txBody>
      </p:sp>
      <p:grpSp>
        <p:nvGrpSpPr>
          <p:cNvPr id="6" name="Group 5"/>
          <p:cNvGrpSpPr/>
          <p:nvPr/>
        </p:nvGrpSpPr>
        <p:grpSpPr>
          <a:xfrm>
            <a:off x="3962400" y="1465688"/>
            <a:ext cx="4078061" cy="5011312"/>
            <a:chOff x="3962400" y="1465688"/>
            <a:chExt cx="4078061" cy="5011312"/>
          </a:xfrm>
        </p:grpSpPr>
        <p:pic>
          <p:nvPicPr>
            <p:cNvPr id="2050" name="Picture 2" descr="http://www.78steps.com/action-potential/images/3407_93_134-passive-processes-neur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85899"/>
              <a:ext cx="4067175" cy="4991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8600" y="1465688"/>
              <a:ext cx="83820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1800319"/>
              <a:ext cx="114300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97461" y="1768016"/>
              <a:ext cx="114300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95057" y="4171520"/>
              <a:ext cx="114300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810000" y="1338238"/>
            <a:ext cx="1371600" cy="523220"/>
          </a:xfrm>
          <a:prstGeom prst="rect">
            <a:avLst/>
          </a:prstGeom>
          <a:noFill/>
        </p:spPr>
        <p:txBody>
          <a:bodyPr wrap="square" rtlCol="0">
            <a:spAutoFit/>
          </a:bodyPr>
          <a:lstStyle/>
          <a:p>
            <a:pPr algn="ctr"/>
            <a:r>
              <a:rPr lang="en-US" sz="1400" dirty="0" smtClean="0"/>
              <a:t>Bipolar cell from retina</a:t>
            </a:r>
            <a:endParaRPr lang="en-US" sz="1400" dirty="0"/>
          </a:p>
        </p:txBody>
      </p:sp>
      <p:sp>
        <p:nvSpPr>
          <p:cNvPr id="10" name="TextBox 9"/>
          <p:cNvSpPr txBox="1"/>
          <p:nvPr/>
        </p:nvSpPr>
        <p:spPr>
          <a:xfrm>
            <a:off x="5334000" y="1610380"/>
            <a:ext cx="1371600" cy="523220"/>
          </a:xfrm>
          <a:prstGeom prst="rect">
            <a:avLst/>
          </a:prstGeom>
          <a:noFill/>
        </p:spPr>
        <p:txBody>
          <a:bodyPr wrap="square" rtlCol="0">
            <a:spAutoFit/>
          </a:bodyPr>
          <a:lstStyle/>
          <a:p>
            <a:pPr algn="ctr"/>
            <a:r>
              <a:rPr lang="en-US" sz="1400" dirty="0" smtClean="0"/>
              <a:t>Neuron from olfactory bulb </a:t>
            </a:r>
            <a:endParaRPr lang="en-US" sz="1400" dirty="0"/>
          </a:p>
        </p:txBody>
      </p:sp>
      <p:sp>
        <p:nvSpPr>
          <p:cNvPr id="11" name="TextBox 10"/>
          <p:cNvSpPr txBox="1"/>
          <p:nvPr/>
        </p:nvSpPr>
        <p:spPr>
          <a:xfrm>
            <a:off x="6629400" y="1554125"/>
            <a:ext cx="1371600" cy="523220"/>
          </a:xfrm>
          <a:prstGeom prst="rect">
            <a:avLst/>
          </a:prstGeom>
          <a:noFill/>
        </p:spPr>
        <p:txBody>
          <a:bodyPr wrap="square" rtlCol="0">
            <a:spAutoFit/>
          </a:bodyPr>
          <a:lstStyle/>
          <a:p>
            <a:pPr algn="ctr"/>
            <a:r>
              <a:rPr lang="en-US" sz="1400" dirty="0" smtClean="0"/>
              <a:t>Neuron from cortex</a:t>
            </a:r>
            <a:endParaRPr lang="en-US" sz="1400" dirty="0"/>
          </a:p>
        </p:txBody>
      </p:sp>
      <p:sp>
        <p:nvSpPr>
          <p:cNvPr id="12" name="TextBox 11"/>
          <p:cNvSpPr txBox="1"/>
          <p:nvPr/>
        </p:nvSpPr>
        <p:spPr>
          <a:xfrm>
            <a:off x="4267200" y="3907972"/>
            <a:ext cx="1371600" cy="523220"/>
          </a:xfrm>
          <a:prstGeom prst="rect">
            <a:avLst/>
          </a:prstGeom>
          <a:noFill/>
        </p:spPr>
        <p:txBody>
          <a:bodyPr wrap="square" rtlCol="0">
            <a:spAutoFit/>
          </a:bodyPr>
          <a:lstStyle/>
          <a:p>
            <a:pPr algn="ctr"/>
            <a:r>
              <a:rPr lang="en-US" sz="1400" dirty="0" smtClean="0"/>
              <a:t>Motor neuron from spinal cord</a:t>
            </a:r>
            <a:endParaRPr lang="en-US" sz="1400" dirty="0"/>
          </a:p>
        </p:txBody>
      </p:sp>
    </p:spTree>
    <p:extLst>
      <p:ext uri="{BB962C8B-B14F-4D97-AF65-F5344CB8AC3E}">
        <p14:creationId xmlns:p14="http://schemas.microsoft.com/office/powerpoint/2010/main" val="306821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84330" cy="1143000"/>
          </a:xfrm>
        </p:spPr>
        <p:txBody>
          <a:bodyPr>
            <a:normAutofit/>
          </a:bodyPr>
          <a:lstStyle/>
          <a:p>
            <a:r>
              <a:rPr lang="en-US" dirty="0" smtClean="0"/>
              <a:t>Are all neurons created the same?</a:t>
            </a:r>
            <a:endParaRPr lang="en-US" dirty="0"/>
          </a:p>
        </p:txBody>
      </p:sp>
      <p:sp>
        <p:nvSpPr>
          <p:cNvPr id="3" name="Content Placeholder 2"/>
          <p:cNvSpPr>
            <a:spLocks noGrp="1"/>
          </p:cNvSpPr>
          <p:nvPr>
            <p:ph idx="1"/>
          </p:nvPr>
        </p:nvSpPr>
        <p:spPr>
          <a:xfrm>
            <a:off x="457200" y="1447800"/>
            <a:ext cx="8229600" cy="838200"/>
          </a:xfrm>
        </p:spPr>
        <p:txBody>
          <a:bodyPr>
            <a:normAutofit fontScale="92500"/>
          </a:bodyPr>
          <a:lstStyle/>
          <a:p>
            <a:r>
              <a:rPr lang="en-US" dirty="0" smtClean="0"/>
              <a:t>Compare and contrast the neurons drawn below.</a:t>
            </a:r>
            <a:endParaRPr lang="en-US" dirty="0"/>
          </a:p>
        </p:txBody>
      </p:sp>
      <p:pic>
        <p:nvPicPr>
          <p:cNvPr id="3074" name="Picture 2" descr="neuronal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2362200"/>
            <a:ext cx="914098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85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have many functions</a:t>
            </a:r>
            <a:endParaRPr lang="en-US" dirty="0"/>
          </a:p>
        </p:txBody>
      </p:sp>
      <p:sp>
        <p:nvSpPr>
          <p:cNvPr id="7" name="Content Placeholder 6"/>
          <p:cNvSpPr>
            <a:spLocks noGrp="1"/>
          </p:cNvSpPr>
          <p:nvPr>
            <p:ph idx="1"/>
          </p:nvPr>
        </p:nvSpPr>
        <p:spPr>
          <a:xfrm>
            <a:off x="381001" y="2590800"/>
            <a:ext cx="3809999" cy="1752600"/>
          </a:xfrm>
        </p:spPr>
        <p:txBody>
          <a:bodyPr/>
          <a:lstStyle/>
          <a:p>
            <a:pPr marL="0" indent="0">
              <a:buNone/>
            </a:pPr>
            <a:r>
              <a:rPr lang="en-US" dirty="0" smtClean="0"/>
              <a:t>What has to happen to be able to read </a:t>
            </a:r>
            <a:br>
              <a:rPr lang="en-US" dirty="0" smtClean="0"/>
            </a:br>
            <a:r>
              <a:rPr lang="en-US" u="sng" dirty="0" smtClean="0"/>
              <a:t>The Cat in the Hat</a:t>
            </a:r>
            <a:r>
              <a:rPr lang="en-US" dirty="0" smtClean="0"/>
              <a: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4634" r="3049" b="7317"/>
          <a:stretch/>
        </p:blipFill>
        <p:spPr>
          <a:xfrm>
            <a:off x="4449337" y="1447800"/>
            <a:ext cx="4648200" cy="208730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232" t="36714" r="15793" b="6376"/>
          <a:stretch/>
        </p:blipFill>
        <p:spPr>
          <a:xfrm>
            <a:off x="4525537" y="3874168"/>
            <a:ext cx="4495800" cy="2525730"/>
          </a:xfrm>
          <a:prstGeom prst="rect">
            <a:avLst/>
          </a:prstGeom>
        </p:spPr>
      </p:pic>
    </p:spTree>
    <p:extLst>
      <p:ext uri="{BB962C8B-B14F-4D97-AF65-F5344CB8AC3E}">
        <p14:creationId xmlns:p14="http://schemas.microsoft.com/office/powerpoint/2010/main" val="3162959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are Cells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Nucleus – stores DNA</a:t>
            </a:r>
          </a:p>
          <a:p>
            <a:endParaRPr lang="en-US" dirty="0" smtClean="0"/>
          </a:p>
          <a:p>
            <a:r>
              <a:rPr lang="en-US" dirty="0" smtClean="0"/>
              <a:t>Mitochondria – supplies energy</a:t>
            </a:r>
          </a:p>
          <a:p>
            <a:endParaRPr lang="en-US" dirty="0" smtClean="0"/>
          </a:p>
          <a:p>
            <a:r>
              <a:rPr lang="en-US" dirty="0" smtClean="0"/>
              <a:t>Ribosomes – synthesizes proteins</a:t>
            </a:r>
          </a:p>
          <a:p>
            <a:endParaRPr lang="en-US" dirty="0" smtClean="0"/>
          </a:p>
          <a:p>
            <a:r>
              <a:rPr lang="en-US" dirty="0" smtClean="0"/>
              <a:t>Endoplasmic reticulum – modifies proteins</a:t>
            </a:r>
          </a:p>
          <a:p>
            <a:endParaRPr lang="en-US" dirty="0" smtClean="0"/>
          </a:p>
          <a:p>
            <a:r>
              <a:rPr lang="en-US" dirty="0" smtClean="0"/>
              <a:t>Golgi apparatus – packages and directs proteins to proper locations in cell</a:t>
            </a:r>
          </a:p>
          <a:p>
            <a:endParaRPr lang="en-US" dirty="0"/>
          </a:p>
        </p:txBody>
      </p:sp>
    </p:spTree>
    <p:extLst>
      <p:ext uri="{BB962C8B-B14F-4D97-AF65-F5344CB8AC3E}">
        <p14:creationId xmlns:p14="http://schemas.microsoft.com/office/powerpoint/2010/main" val="1732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Receive Inputs</a:t>
            </a:r>
            <a:endParaRPr lang="en-US" dirty="0"/>
          </a:p>
        </p:txBody>
      </p:sp>
      <p:sp>
        <p:nvSpPr>
          <p:cNvPr id="3" name="Content Placeholder 2"/>
          <p:cNvSpPr>
            <a:spLocks noGrp="1"/>
          </p:cNvSpPr>
          <p:nvPr>
            <p:ph idx="4294967295"/>
          </p:nvPr>
        </p:nvSpPr>
        <p:spPr>
          <a:xfrm>
            <a:off x="76200" y="1197430"/>
            <a:ext cx="8001000" cy="685800"/>
          </a:xfrm>
        </p:spPr>
        <p:txBody>
          <a:bodyPr>
            <a:normAutofit fontScale="92500"/>
          </a:bodyPr>
          <a:lstStyle/>
          <a:p>
            <a:r>
              <a:rPr lang="en-US" dirty="0" smtClean="0"/>
              <a:t>From the environment via specialized receptors</a:t>
            </a:r>
          </a:p>
        </p:txBody>
      </p:sp>
      <p:grpSp>
        <p:nvGrpSpPr>
          <p:cNvPr id="4" name="Group 3"/>
          <p:cNvGrpSpPr/>
          <p:nvPr/>
        </p:nvGrpSpPr>
        <p:grpSpPr>
          <a:xfrm>
            <a:off x="6781800" y="2214728"/>
            <a:ext cx="1920468" cy="4250111"/>
            <a:chOff x="6781800" y="2639270"/>
            <a:chExt cx="1920468" cy="4250111"/>
          </a:xfrm>
        </p:grpSpPr>
        <p:grpSp>
          <p:nvGrpSpPr>
            <p:cNvPr id="5" name="Group 20"/>
            <p:cNvGrpSpPr/>
            <p:nvPr/>
          </p:nvGrpSpPr>
          <p:grpSpPr>
            <a:xfrm>
              <a:off x="6781800" y="2639270"/>
              <a:ext cx="1920468" cy="4250111"/>
              <a:chOff x="6890570" y="2133600"/>
              <a:chExt cx="1934757" cy="4623828"/>
            </a:xfrm>
          </p:grpSpPr>
          <p:pic>
            <p:nvPicPr>
              <p:cNvPr id="4106" name="Picture 10" descr="http://upload.wikimedia.org/wikipedia/en/b/bb/Rod%26Cone.jpg"/>
              <p:cNvPicPr>
                <a:picLocks noChangeAspect="1" noChangeArrowheads="1"/>
              </p:cNvPicPr>
              <p:nvPr/>
            </p:nvPicPr>
            <p:blipFill rotWithShape="1">
              <a:blip r:embed="rId2">
                <a:extLst>
                  <a:ext uri="{28A0092B-C50C-407E-A947-70E740481C1C}">
                    <a14:useLocalDpi xmlns:a14="http://schemas.microsoft.com/office/drawing/2010/main" val="0"/>
                  </a:ext>
                </a:extLst>
              </a:blip>
              <a:srcRect l="43321"/>
              <a:stretch/>
            </p:blipFill>
            <p:spPr bwMode="auto">
              <a:xfrm>
                <a:off x="7308056" y="2133600"/>
                <a:ext cx="1517271" cy="46238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794924" y="3809510"/>
                <a:ext cx="815676" cy="1143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066690" y="5486400"/>
                <a:ext cx="696309" cy="53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066689" y="6220637"/>
                <a:ext cx="696309" cy="53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7483" y="5094513"/>
                <a:ext cx="1183555" cy="19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97652" y="5094513"/>
                <a:ext cx="49775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0963745">
                <a:off x="7749517" y="6412832"/>
                <a:ext cx="49775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93291" y="4055226"/>
                <a:ext cx="497755" cy="305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890570" y="2658787"/>
                <a:ext cx="497755" cy="64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375751" y="2286000"/>
                <a:ext cx="4409" cy="13745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98394" y="2764379"/>
                <a:ext cx="764605" cy="53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790634" y="3244408"/>
              <a:ext cx="837345" cy="292388"/>
            </a:xfrm>
            <a:prstGeom prst="rect">
              <a:avLst/>
            </a:prstGeom>
            <a:noFill/>
          </p:spPr>
          <p:txBody>
            <a:bodyPr wrap="none" rtlCol="0">
              <a:spAutoFit/>
            </a:bodyPr>
            <a:lstStyle/>
            <a:p>
              <a:r>
                <a:rPr lang="en-US" sz="1300" b="1" dirty="0" smtClean="0">
                  <a:solidFill>
                    <a:srgbClr val="C00000"/>
                  </a:solidFill>
                </a:rPr>
                <a:t>receptors</a:t>
              </a:r>
              <a:endParaRPr lang="en-US" sz="1300" b="1" dirty="0">
                <a:solidFill>
                  <a:srgbClr val="C00000"/>
                </a:solidFill>
              </a:endParaRPr>
            </a:p>
          </p:txBody>
        </p:sp>
        <p:sp>
          <p:nvSpPr>
            <p:cNvPr id="37" name="TextBox 36"/>
            <p:cNvSpPr txBox="1"/>
            <p:nvPr/>
          </p:nvSpPr>
          <p:spPr>
            <a:xfrm>
              <a:off x="7859977" y="5785024"/>
              <a:ext cx="707245" cy="292388"/>
            </a:xfrm>
            <a:prstGeom prst="rect">
              <a:avLst/>
            </a:prstGeom>
            <a:noFill/>
          </p:spPr>
          <p:txBody>
            <a:bodyPr wrap="none" rtlCol="0">
              <a:spAutoFit/>
            </a:bodyPr>
            <a:lstStyle/>
            <a:p>
              <a:r>
                <a:rPr lang="en-US" sz="1300" dirty="0" smtClean="0"/>
                <a:t>nucleus</a:t>
              </a:r>
              <a:endParaRPr lang="en-US" sz="1300" dirty="0"/>
            </a:p>
          </p:txBody>
        </p:sp>
      </p:grpSp>
      <p:grpSp>
        <p:nvGrpSpPr>
          <p:cNvPr id="6" name="Group 34"/>
          <p:cNvGrpSpPr/>
          <p:nvPr/>
        </p:nvGrpSpPr>
        <p:grpSpPr>
          <a:xfrm>
            <a:off x="3453004" y="2242458"/>
            <a:ext cx="2338039" cy="3990711"/>
            <a:chOff x="3681761" y="2462099"/>
            <a:chExt cx="2338039" cy="3990711"/>
          </a:xfrm>
        </p:grpSpPr>
        <p:pic>
          <p:nvPicPr>
            <p:cNvPr id="4112" name="Picture 16" descr="http://www.unmc.edu/Physiology/Mann/pix_4b/hair_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761" y="2462099"/>
              <a:ext cx="2252355" cy="399071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5091111" y="2909889"/>
              <a:ext cx="685800" cy="16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705576" y="3224083"/>
              <a:ext cx="685800" cy="16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29212" y="3198377"/>
              <a:ext cx="685800" cy="16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91199" y="3505200"/>
              <a:ext cx="228601" cy="16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807938" y="6099390"/>
              <a:ext cx="830862" cy="345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92912" y="6071628"/>
              <a:ext cx="830862" cy="37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876800" y="5830995"/>
              <a:ext cx="909637"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181600" y="3527580"/>
              <a:ext cx="595311" cy="166955"/>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81600" y="3669290"/>
              <a:ext cx="595311" cy="233751"/>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962401" y="2782931"/>
              <a:ext cx="626970" cy="293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6" descr="http://www.unmc.edu/Physiology/Mann/pix_4b/hair_cell.gif"/>
            <p:cNvPicPr>
              <a:picLocks noChangeAspect="1" noChangeArrowheads="1"/>
            </p:cNvPicPr>
            <p:nvPr/>
          </p:nvPicPr>
          <p:blipFill rotWithShape="1">
            <a:blip r:embed="rId3">
              <a:extLst>
                <a:ext uri="{28A0092B-C50C-407E-A947-70E740481C1C}">
                  <a14:useLocalDpi xmlns:a14="http://schemas.microsoft.com/office/drawing/2010/main" val="0"/>
                </a:ext>
              </a:extLst>
            </a:blip>
            <a:srcRect l="6952" t="35140" r="71853" b="45483"/>
            <a:stretch/>
          </p:blipFill>
          <p:spPr bwMode="auto">
            <a:xfrm>
              <a:off x="3838369" y="3541242"/>
              <a:ext cx="553007" cy="89582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http://www.unmc.edu/Physiology/Mann/pix_4b/hair_cell.gif"/>
            <p:cNvPicPr>
              <a:picLocks noChangeAspect="1" noChangeArrowheads="1"/>
            </p:cNvPicPr>
            <p:nvPr/>
          </p:nvPicPr>
          <p:blipFill rotWithShape="1">
            <a:blip r:embed="rId3">
              <a:extLst>
                <a:ext uri="{28A0092B-C50C-407E-A947-70E740481C1C}">
                  <a14:useLocalDpi xmlns:a14="http://schemas.microsoft.com/office/drawing/2010/main" val="0"/>
                </a:ext>
              </a:extLst>
            </a:blip>
            <a:srcRect l="6952" t="42981" r="71853" b="45483"/>
            <a:stretch/>
          </p:blipFill>
          <p:spPr bwMode="auto">
            <a:xfrm rot="10800000">
              <a:off x="5176836" y="3527579"/>
              <a:ext cx="609601" cy="50981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unmc.edu/Physiology/Mann/pix_4b/hair_cell.gif"/>
            <p:cNvPicPr>
              <a:picLocks noChangeAspect="1" noChangeArrowheads="1"/>
            </p:cNvPicPr>
            <p:nvPr/>
          </p:nvPicPr>
          <p:blipFill rotWithShape="1">
            <a:blip r:embed="rId3">
              <a:extLst>
                <a:ext uri="{28A0092B-C50C-407E-A947-70E740481C1C}">
                  <a14:useLocalDpi xmlns:a14="http://schemas.microsoft.com/office/drawing/2010/main" val="0"/>
                </a:ext>
              </a:extLst>
            </a:blip>
            <a:srcRect l="6952" t="47169" r="73131" b="45483"/>
            <a:stretch/>
          </p:blipFill>
          <p:spPr bwMode="auto">
            <a:xfrm>
              <a:off x="5157230" y="4876801"/>
              <a:ext cx="519669" cy="33971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7679503">
              <a:off x="4992949" y="3265049"/>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764802" y="2748831"/>
              <a:ext cx="974995" cy="292388"/>
            </a:xfrm>
            <a:prstGeom prst="rect">
              <a:avLst/>
            </a:prstGeom>
            <a:noFill/>
          </p:spPr>
          <p:txBody>
            <a:bodyPr wrap="square" rtlCol="0">
              <a:spAutoFit/>
            </a:bodyPr>
            <a:lstStyle/>
            <a:p>
              <a:r>
                <a:rPr lang="en-US" sz="1300" b="1" dirty="0" smtClean="0">
                  <a:solidFill>
                    <a:srgbClr val="C00000"/>
                  </a:solidFill>
                </a:rPr>
                <a:t>receptors</a:t>
              </a:r>
              <a:endParaRPr lang="en-US" sz="1300" b="1" dirty="0">
                <a:solidFill>
                  <a:srgbClr val="C00000"/>
                </a:solidFill>
              </a:endParaRPr>
            </a:p>
          </p:txBody>
        </p:sp>
        <p:pic>
          <p:nvPicPr>
            <p:cNvPr id="60" name="Picture 16" descr="http://www.unmc.edu/Physiology/Mann/pix_4b/hair_cell.gif"/>
            <p:cNvPicPr>
              <a:picLocks noChangeAspect="1" noChangeArrowheads="1"/>
            </p:cNvPicPr>
            <p:nvPr/>
          </p:nvPicPr>
          <p:blipFill rotWithShape="1">
            <a:blip r:embed="rId3">
              <a:extLst>
                <a:ext uri="{28A0092B-C50C-407E-A947-70E740481C1C}">
                  <a14:useLocalDpi xmlns:a14="http://schemas.microsoft.com/office/drawing/2010/main" val="0"/>
                </a:ext>
              </a:extLst>
            </a:blip>
            <a:srcRect l="6952" t="47169" r="73131" b="45483"/>
            <a:stretch/>
          </p:blipFill>
          <p:spPr bwMode="auto">
            <a:xfrm rot="10800000">
              <a:off x="5203903" y="4387534"/>
              <a:ext cx="519669" cy="33971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137853" y="4387534"/>
              <a:ext cx="707245" cy="292388"/>
            </a:xfrm>
            <a:prstGeom prst="rect">
              <a:avLst/>
            </a:prstGeom>
            <a:noFill/>
          </p:spPr>
          <p:txBody>
            <a:bodyPr wrap="none" rtlCol="0">
              <a:spAutoFit/>
            </a:bodyPr>
            <a:lstStyle/>
            <a:p>
              <a:r>
                <a:rPr lang="en-US" sz="1300" dirty="0" smtClean="0"/>
                <a:t>nucleus</a:t>
              </a:r>
              <a:endParaRPr lang="en-US" sz="1300" dirty="0"/>
            </a:p>
          </p:txBody>
        </p:sp>
      </p:grpSp>
      <p:grpSp>
        <p:nvGrpSpPr>
          <p:cNvPr id="7" name="Group 4095"/>
          <p:cNvGrpSpPr/>
          <p:nvPr/>
        </p:nvGrpSpPr>
        <p:grpSpPr>
          <a:xfrm>
            <a:off x="104357" y="1861458"/>
            <a:ext cx="2791243" cy="4548283"/>
            <a:chOff x="289560" y="2286000"/>
            <a:chExt cx="2791243" cy="4548283"/>
          </a:xfrm>
        </p:grpSpPr>
        <p:grpSp>
          <p:nvGrpSpPr>
            <p:cNvPr id="8" name="Group 37"/>
            <p:cNvGrpSpPr/>
            <p:nvPr/>
          </p:nvGrpSpPr>
          <p:grpSpPr>
            <a:xfrm>
              <a:off x="782804" y="2286000"/>
              <a:ext cx="2297999" cy="4548283"/>
              <a:chOff x="146327" y="2345578"/>
              <a:chExt cx="2297999" cy="4548283"/>
            </a:xfrm>
          </p:grpSpPr>
          <p:pic>
            <p:nvPicPr>
              <p:cNvPr id="4114" name="Picture 18" descr="http://3.bp.blogspot.com/_4Oy_7FFvAeg/SfGIaCT_R0I/AAAAAAAADYs/ReDI4td_Zeo/s400/Double%25252Bsensory%25252Bcell%25252Band%25252Bnerve%25252Bpressure%25252Bstim%25252Btaser.com%25252BNMI-1.gif"/>
              <p:cNvPicPr>
                <a:picLocks noChangeAspect="1" noChangeArrowheads="1"/>
              </p:cNvPicPr>
              <p:nvPr/>
            </p:nvPicPr>
            <p:blipFill rotWithShape="1">
              <a:blip r:embed="rId4">
                <a:extLst>
                  <a:ext uri="{28A0092B-C50C-407E-A947-70E740481C1C}">
                    <a14:useLocalDpi xmlns:a14="http://schemas.microsoft.com/office/drawing/2010/main" val="0"/>
                  </a:ext>
                </a:extLst>
              </a:blip>
              <a:srcRect l="61404" t="7389" b="6070"/>
              <a:stretch/>
            </p:blipFill>
            <p:spPr bwMode="auto">
              <a:xfrm>
                <a:off x="533400" y="2390182"/>
                <a:ext cx="1732856" cy="446781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332922" y="2345578"/>
                <a:ext cx="866428" cy="50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577898" y="3099061"/>
                <a:ext cx="866428" cy="50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71347" y="4426846"/>
                <a:ext cx="866428" cy="78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524000" y="5479789"/>
                <a:ext cx="866428" cy="3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68046" y="4149176"/>
                <a:ext cx="866428" cy="3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985523">
                <a:off x="146327" y="3605895"/>
                <a:ext cx="866428" cy="571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2480084">
                <a:off x="1338991" y="5677117"/>
                <a:ext cx="715678" cy="46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7905506">
                <a:off x="1003630" y="6597014"/>
                <a:ext cx="365020" cy="228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289560" y="3136612"/>
              <a:ext cx="1063618" cy="292388"/>
            </a:xfrm>
            <a:prstGeom prst="rect">
              <a:avLst/>
            </a:prstGeom>
            <a:noFill/>
          </p:spPr>
          <p:txBody>
            <a:bodyPr wrap="square" rtlCol="0">
              <a:spAutoFit/>
            </a:bodyPr>
            <a:lstStyle/>
            <a:p>
              <a:r>
                <a:rPr lang="en-US" sz="1300" b="1" dirty="0" smtClean="0">
                  <a:solidFill>
                    <a:srgbClr val="C00000"/>
                  </a:solidFill>
                </a:rPr>
                <a:t>receptor </a:t>
              </a:r>
            </a:p>
          </p:txBody>
        </p:sp>
        <p:sp>
          <p:nvSpPr>
            <p:cNvPr id="74" name="TextBox 73"/>
            <p:cNvSpPr txBox="1"/>
            <p:nvPr/>
          </p:nvSpPr>
          <p:spPr>
            <a:xfrm>
              <a:off x="554419" y="4051012"/>
              <a:ext cx="817181" cy="292388"/>
            </a:xfrm>
            <a:prstGeom prst="rect">
              <a:avLst/>
            </a:prstGeom>
            <a:noFill/>
          </p:spPr>
          <p:txBody>
            <a:bodyPr wrap="square" rtlCol="0">
              <a:spAutoFit/>
            </a:bodyPr>
            <a:lstStyle/>
            <a:p>
              <a:r>
                <a:rPr lang="en-US" sz="1300" dirty="0" smtClean="0"/>
                <a:t>nucleus</a:t>
              </a:r>
              <a:endParaRPr lang="en-US" sz="1300" dirty="0"/>
            </a:p>
          </p:txBody>
        </p:sp>
        <p:cxnSp>
          <p:nvCxnSpPr>
            <p:cNvPr id="40" name="Straight Connector 39"/>
            <p:cNvCxnSpPr/>
            <p:nvPr/>
          </p:nvCxnSpPr>
          <p:spPr>
            <a:xfrm flipV="1">
              <a:off x="1216018" y="4177698"/>
              <a:ext cx="384182" cy="16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Left Brace 62"/>
            <p:cNvSpPr/>
            <p:nvPr/>
          </p:nvSpPr>
          <p:spPr>
            <a:xfrm>
              <a:off x="1169877" y="2757050"/>
              <a:ext cx="238232" cy="105252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97" name="TextBox 4096"/>
          <p:cNvSpPr txBox="1"/>
          <p:nvPr/>
        </p:nvSpPr>
        <p:spPr>
          <a:xfrm>
            <a:off x="322195" y="1835371"/>
            <a:ext cx="2533707" cy="369332"/>
          </a:xfrm>
          <a:prstGeom prst="rect">
            <a:avLst/>
          </a:prstGeom>
          <a:noFill/>
        </p:spPr>
        <p:txBody>
          <a:bodyPr wrap="none" rtlCol="0">
            <a:spAutoFit/>
          </a:bodyPr>
          <a:lstStyle/>
          <a:p>
            <a:r>
              <a:rPr lang="en-US" dirty="0" smtClean="0"/>
              <a:t>1. Sensory neuron in skin</a:t>
            </a:r>
            <a:endParaRPr lang="en-US" dirty="0"/>
          </a:p>
        </p:txBody>
      </p:sp>
      <p:sp>
        <p:nvSpPr>
          <p:cNvPr id="86" name="TextBox 85"/>
          <p:cNvSpPr txBox="1"/>
          <p:nvPr/>
        </p:nvSpPr>
        <p:spPr>
          <a:xfrm>
            <a:off x="3343586" y="1835371"/>
            <a:ext cx="2471189" cy="369332"/>
          </a:xfrm>
          <a:prstGeom prst="rect">
            <a:avLst/>
          </a:prstGeom>
          <a:noFill/>
        </p:spPr>
        <p:txBody>
          <a:bodyPr wrap="none" rtlCol="0">
            <a:spAutoFit/>
          </a:bodyPr>
          <a:lstStyle/>
          <a:p>
            <a:r>
              <a:rPr lang="en-US" dirty="0" smtClean="0"/>
              <a:t>2. Sensory neuron in ear</a:t>
            </a:r>
            <a:endParaRPr lang="en-US" dirty="0"/>
          </a:p>
        </p:txBody>
      </p:sp>
      <p:sp>
        <p:nvSpPr>
          <p:cNvPr id="87" name="TextBox 86"/>
          <p:cNvSpPr txBox="1"/>
          <p:nvPr/>
        </p:nvSpPr>
        <p:spPr>
          <a:xfrm>
            <a:off x="6425371" y="1828800"/>
            <a:ext cx="2495748" cy="369332"/>
          </a:xfrm>
          <a:prstGeom prst="rect">
            <a:avLst/>
          </a:prstGeom>
          <a:noFill/>
        </p:spPr>
        <p:txBody>
          <a:bodyPr wrap="none" rtlCol="0">
            <a:spAutoFit/>
          </a:bodyPr>
          <a:lstStyle/>
          <a:p>
            <a:r>
              <a:rPr lang="en-US" dirty="0" smtClean="0"/>
              <a:t>3. Sensory neuron in eye</a:t>
            </a:r>
            <a:endParaRPr lang="en-US" dirty="0"/>
          </a:p>
        </p:txBody>
      </p:sp>
    </p:spTree>
    <p:extLst>
      <p:ext uri="{BB962C8B-B14F-4D97-AF65-F5344CB8AC3E}">
        <p14:creationId xmlns:p14="http://schemas.microsoft.com/office/powerpoint/2010/main" val="17444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86" grpId="0"/>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a:t>
            </a:r>
            <a:r>
              <a:rPr lang="en-US" u="sng" dirty="0" smtClean="0"/>
              <a:t>Receive</a:t>
            </a:r>
            <a:r>
              <a:rPr lang="en-US" dirty="0" smtClean="0"/>
              <a:t> Inputs</a:t>
            </a:r>
            <a:endParaRPr lang="en-US" dirty="0"/>
          </a:p>
        </p:txBody>
      </p:sp>
      <p:sp>
        <p:nvSpPr>
          <p:cNvPr id="3" name="Content Placeholder 2"/>
          <p:cNvSpPr>
            <a:spLocks noGrp="1"/>
          </p:cNvSpPr>
          <p:nvPr>
            <p:ph idx="4294967295"/>
          </p:nvPr>
        </p:nvSpPr>
        <p:spPr>
          <a:xfrm>
            <a:off x="0" y="1600200"/>
            <a:ext cx="8001000" cy="685800"/>
          </a:xfrm>
        </p:spPr>
        <p:txBody>
          <a:bodyPr>
            <a:normAutofit/>
          </a:bodyPr>
          <a:lstStyle/>
          <a:p>
            <a:r>
              <a:rPr lang="en-US" sz="3000" dirty="0" smtClean="0"/>
              <a:t>From other neurons via </a:t>
            </a:r>
            <a:r>
              <a:rPr lang="en-US" sz="3000" i="1" dirty="0" smtClean="0"/>
              <a:t>dendrites</a:t>
            </a:r>
          </a:p>
        </p:txBody>
      </p:sp>
      <p:pic>
        <p:nvPicPr>
          <p:cNvPr id="72" name="Picture 8" descr="http://www.neuroptikon.org/projects/download/attachments/12943435/Dendrites1.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48" t="3343" b="71309"/>
          <a:stretch/>
        </p:blipFill>
        <p:spPr bwMode="auto">
          <a:xfrm>
            <a:off x="228600" y="2696629"/>
            <a:ext cx="8861967" cy="24087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895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8600" y="3901014"/>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21128" y="4626428"/>
            <a:ext cx="98515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828800" y="2895600"/>
            <a:ext cx="98515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063342" y="2895600"/>
            <a:ext cx="83275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629400" y="4267200"/>
            <a:ext cx="114300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490606" y="4626428"/>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200400" y="4572000"/>
            <a:ext cx="115388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047999" y="3803043"/>
            <a:ext cx="919841" cy="28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95801" y="4673899"/>
            <a:ext cx="381000" cy="28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152400" y="3884572"/>
            <a:ext cx="1197428" cy="338554"/>
          </a:xfrm>
          <a:prstGeom prst="rect">
            <a:avLst/>
          </a:prstGeom>
          <a:noFill/>
        </p:spPr>
        <p:txBody>
          <a:bodyPr wrap="square" rtlCol="0">
            <a:spAutoFit/>
          </a:bodyPr>
          <a:lstStyle/>
          <a:p>
            <a:r>
              <a:rPr lang="en-US" sz="1600" dirty="0" smtClean="0"/>
              <a:t>Cell body</a:t>
            </a:r>
            <a:endParaRPr lang="en-US" sz="1600" dirty="0"/>
          </a:p>
        </p:txBody>
      </p:sp>
      <p:sp>
        <p:nvSpPr>
          <p:cNvPr id="112" name="TextBox 111"/>
          <p:cNvSpPr txBox="1"/>
          <p:nvPr/>
        </p:nvSpPr>
        <p:spPr>
          <a:xfrm>
            <a:off x="3124200" y="3803043"/>
            <a:ext cx="1197428" cy="338554"/>
          </a:xfrm>
          <a:prstGeom prst="rect">
            <a:avLst/>
          </a:prstGeom>
          <a:noFill/>
        </p:spPr>
        <p:txBody>
          <a:bodyPr wrap="square" rtlCol="0">
            <a:spAutoFit/>
          </a:bodyPr>
          <a:lstStyle/>
          <a:p>
            <a:r>
              <a:rPr lang="en-US" sz="1600" dirty="0" smtClean="0"/>
              <a:t>Cell body</a:t>
            </a:r>
            <a:endParaRPr lang="en-US" sz="1600" dirty="0"/>
          </a:p>
        </p:txBody>
      </p:sp>
      <p:sp>
        <p:nvSpPr>
          <p:cNvPr id="113" name="TextBox 112"/>
          <p:cNvSpPr txBox="1"/>
          <p:nvPr/>
        </p:nvSpPr>
        <p:spPr>
          <a:xfrm>
            <a:off x="6602186" y="4615544"/>
            <a:ext cx="1197428" cy="338554"/>
          </a:xfrm>
          <a:prstGeom prst="rect">
            <a:avLst/>
          </a:prstGeom>
          <a:noFill/>
        </p:spPr>
        <p:txBody>
          <a:bodyPr wrap="square" rtlCol="0">
            <a:spAutoFit/>
          </a:bodyPr>
          <a:lstStyle/>
          <a:p>
            <a:r>
              <a:rPr lang="en-US" sz="1600" dirty="0" smtClean="0"/>
              <a:t>Cell body</a:t>
            </a:r>
            <a:endParaRPr lang="en-US" sz="1600" dirty="0"/>
          </a:p>
        </p:txBody>
      </p:sp>
      <p:sp>
        <p:nvSpPr>
          <p:cNvPr id="114" name="TextBox 113"/>
          <p:cNvSpPr txBox="1"/>
          <p:nvPr/>
        </p:nvSpPr>
        <p:spPr>
          <a:xfrm>
            <a:off x="95249" y="2917371"/>
            <a:ext cx="1094014" cy="338554"/>
          </a:xfrm>
          <a:prstGeom prst="rect">
            <a:avLst/>
          </a:prstGeom>
          <a:noFill/>
        </p:spPr>
        <p:txBody>
          <a:bodyPr wrap="square" rtlCol="0">
            <a:spAutoFit/>
          </a:bodyPr>
          <a:lstStyle/>
          <a:p>
            <a:r>
              <a:rPr lang="en-US" sz="1600" b="1" dirty="0" smtClean="0">
                <a:solidFill>
                  <a:srgbClr val="C00000"/>
                </a:solidFill>
              </a:rPr>
              <a:t>Dendrites</a:t>
            </a:r>
            <a:endParaRPr lang="en-US" sz="1600" b="1" dirty="0">
              <a:solidFill>
                <a:srgbClr val="C00000"/>
              </a:solidFill>
            </a:endParaRPr>
          </a:p>
        </p:txBody>
      </p:sp>
      <p:sp>
        <p:nvSpPr>
          <p:cNvPr id="115" name="TextBox 114"/>
          <p:cNvSpPr txBox="1"/>
          <p:nvPr/>
        </p:nvSpPr>
        <p:spPr>
          <a:xfrm>
            <a:off x="1823356" y="2917371"/>
            <a:ext cx="1094014" cy="338554"/>
          </a:xfrm>
          <a:prstGeom prst="rect">
            <a:avLst/>
          </a:prstGeom>
          <a:noFill/>
        </p:spPr>
        <p:txBody>
          <a:bodyPr wrap="square" rtlCol="0">
            <a:spAutoFit/>
          </a:bodyPr>
          <a:lstStyle/>
          <a:p>
            <a:r>
              <a:rPr lang="en-US" sz="1600" b="1" dirty="0" smtClean="0">
                <a:solidFill>
                  <a:srgbClr val="C00000"/>
                </a:solidFill>
              </a:rPr>
              <a:t>Dendrites</a:t>
            </a:r>
            <a:endParaRPr lang="en-US" sz="1600" b="1" dirty="0">
              <a:solidFill>
                <a:srgbClr val="C00000"/>
              </a:solidFill>
            </a:endParaRPr>
          </a:p>
        </p:txBody>
      </p:sp>
      <p:sp>
        <p:nvSpPr>
          <p:cNvPr id="116" name="TextBox 115"/>
          <p:cNvSpPr txBox="1"/>
          <p:nvPr/>
        </p:nvSpPr>
        <p:spPr>
          <a:xfrm>
            <a:off x="5938156" y="2873829"/>
            <a:ext cx="1094014" cy="338554"/>
          </a:xfrm>
          <a:prstGeom prst="rect">
            <a:avLst/>
          </a:prstGeom>
          <a:noFill/>
        </p:spPr>
        <p:txBody>
          <a:bodyPr wrap="square" rtlCol="0">
            <a:spAutoFit/>
          </a:bodyPr>
          <a:lstStyle/>
          <a:p>
            <a:r>
              <a:rPr lang="en-US" sz="1600" b="1" dirty="0" smtClean="0">
                <a:solidFill>
                  <a:srgbClr val="C00000"/>
                </a:solidFill>
              </a:rPr>
              <a:t>Dendrites</a:t>
            </a:r>
            <a:endParaRPr lang="en-US" sz="1600" b="1" dirty="0">
              <a:solidFill>
                <a:srgbClr val="C00000"/>
              </a:solidFill>
            </a:endParaRPr>
          </a:p>
        </p:txBody>
      </p:sp>
    </p:spTree>
    <p:extLst>
      <p:ext uri="{BB962C8B-B14F-4D97-AF65-F5344CB8AC3E}">
        <p14:creationId xmlns:p14="http://schemas.microsoft.com/office/powerpoint/2010/main" val="22234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4" grpId="0"/>
      <p:bldP spid="115"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a:t>
            </a:r>
            <a:r>
              <a:rPr lang="en-US" u="sng" dirty="0" smtClean="0"/>
              <a:t>Process</a:t>
            </a:r>
            <a:r>
              <a:rPr lang="en-US" dirty="0" smtClean="0"/>
              <a:t> </a:t>
            </a:r>
            <a:r>
              <a:rPr lang="en-US" dirty="0" smtClean="0"/>
              <a:t>Inputs</a:t>
            </a:r>
            <a:endParaRPr lang="en-US" dirty="0"/>
          </a:p>
        </p:txBody>
      </p:sp>
      <p:grpSp>
        <p:nvGrpSpPr>
          <p:cNvPr id="3" name="Group 4"/>
          <p:cNvGrpSpPr/>
          <p:nvPr/>
        </p:nvGrpSpPr>
        <p:grpSpPr>
          <a:xfrm>
            <a:off x="762000" y="2045732"/>
            <a:ext cx="7983220" cy="3506914"/>
            <a:chOff x="533400" y="1676400"/>
            <a:chExt cx="7983220" cy="3506914"/>
          </a:xfrm>
        </p:grpSpPr>
        <p:pic>
          <p:nvPicPr>
            <p:cNvPr id="6"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752600" y="2650131"/>
            <a:ext cx="1055097" cy="369332"/>
          </a:xfrm>
          <a:prstGeom prst="rect">
            <a:avLst/>
          </a:prstGeom>
          <a:noFill/>
        </p:spPr>
        <p:txBody>
          <a:bodyPr wrap="none" rtlCol="0">
            <a:spAutoFit/>
          </a:bodyPr>
          <a:lstStyle/>
          <a:p>
            <a:r>
              <a:rPr lang="en-US" dirty="0" smtClean="0"/>
              <a:t>Cell Body</a:t>
            </a:r>
            <a:endParaRPr lang="en-US" dirty="0"/>
          </a:p>
        </p:txBody>
      </p:sp>
      <p:sp>
        <p:nvSpPr>
          <p:cNvPr id="23" name="TextBox 22"/>
          <p:cNvSpPr txBox="1"/>
          <p:nvPr/>
        </p:nvSpPr>
        <p:spPr>
          <a:xfrm>
            <a:off x="457200" y="1981200"/>
            <a:ext cx="1099083" cy="369332"/>
          </a:xfrm>
          <a:prstGeom prst="rect">
            <a:avLst/>
          </a:prstGeom>
          <a:noFill/>
        </p:spPr>
        <p:txBody>
          <a:bodyPr wrap="none" rtlCol="0">
            <a:spAutoFit/>
          </a:bodyPr>
          <a:lstStyle/>
          <a:p>
            <a:r>
              <a:rPr lang="en-US" dirty="0" smtClean="0"/>
              <a:t>Dendrites</a:t>
            </a:r>
            <a:endParaRPr lang="en-US" dirty="0"/>
          </a:p>
        </p:txBody>
      </p:sp>
      <p:sp>
        <p:nvSpPr>
          <p:cNvPr id="24" name="TextBox 23"/>
          <p:cNvSpPr txBox="1"/>
          <p:nvPr/>
        </p:nvSpPr>
        <p:spPr>
          <a:xfrm>
            <a:off x="3524939" y="4119563"/>
            <a:ext cx="1622047" cy="369332"/>
          </a:xfrm>
          <a:prstGeom prst="rect">
            <a:avLst/>
          </a:prstGeom>
          <a:noFill/>
        </p:spPr>
        <p:txBody>
          <a:bodyPr wrap="none" rtlCol="0">
            <a:spAutoFit/>
          </a:bodyPr>
          <a:lstStyle/>
          <a:p>
            <a:r>
              <a:rPr lang="en-US" b="1" dirty="0" smtClean="0">
                <a:solidFill>
                  <a:srgbClr val="C00000"/>
                </a:solidFill>
              </a:rPr>
              <a:t>Initial Segment</a:t>
            </a:r>
            <a:endParaRPr lang="en-US" b="1" dirty="0">
              <a:solidFill>
                <a:srgbClr val="C00000"/>
              </a:solidFill>
            </a:endParaRPr>
          </a:p>
        </p:txBody>
      </p:sp>
      <p:sp>
        <p:nvSpPr>
          <p:cNvPr id="25" name="Left Brace 24"/>
          <p:cNvSpPr/>
          <p:nvPr/>
        </p:nvSpPr>
        <p:spPr>
          <a:xfrm rot="5400000">
            <a:off x="862851" y="1998901"/>
            <a:ext cx="218740" cy="89866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2320015" y="3024440"/>
            <a:ext cx="160971" cy="727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52800" y="3965547"/>
            <a:ext cx="259221" cy="267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4266" y="1394298"/>
            <a:ext cx="827162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Through the initial segment (determines whether  or not to send a signal)</a:t>
            </a:r>
            <a:endParaRPr lang="en-US" sz="2000" b="1" dirty="0"/>
          </a:p>
        </p:txBody>
      </p:sp>
    </p:spTree>
    <p:extLst>
      <p:ext uri="{BB962C8B-B14F-4D97-AF65-F5344CB8AC3E}">
        <p14:creationId xmlns:p14="http://schemas.microsoft.com/office/powerpoint/2010/main" val="129283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Neurons </a:t>
            </a:r>
            <a:r>
              <a:rPr lang="en-US" u="sng" dirty="0" smtClean="0"/>
              <a:t>Send</a:t>
            </a:r>
            <a:r>
              <a:rPr lang="en-US" dirty="0" smtClean="0"/>
              <a:t> </a:t>
            </a:r>
            <a:r>
              <a:rPr lang="en-US" dirty="0" smtClean="0"/>
              <a:t>Signals</a:t>
            </a:r>
            <a:endParaRPr lang="en-US" dirty="0"/>
          </a:p>
        </p:txBody>
      </p:sp>
      <p:grpSp>
        <p:nvGrpSpPr>
          <p:cNvPr id="3" name="Group 2"/>
          <p:cNvGrpSpPr/>
          <p:nvPr/>
        </p:nvGrpSpPr>
        <p:grpSpPr>
          <a:xfrm>
            <a:off x="762000" y="1827086"/>
            <a:ext cx="7983220" cy="3506914"/>
            <a:chOff x="533400" y="1676400"/>
            <a:chExt cx="7983220" cy="3506914"/>
          </a:xfrm>
        </p:grpSpPr>
        <p:pic>
          <p:nvPicPr>
            <p:cNvPr id="4"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752600" y="2431485"/>
            <a:ext cx="1055097" cy="369332"/>
          </a:xfrm>
          <a:prstGeom prst="rect">
            <a:avLst/>
          </a:prstGeom>
          <a:noFill/>
        </p:spPr>
        <p:txBody>
          <a:bodyPr wrap="none" rtlCol="0">
            <a:spAutoFit/>
          </a:bodyPr>
          <a:lstStyle/>
          <a:p>
            <a:r>
              <a:rPr lang="en-US" dirty="0" smtClean="0"/>
              <a:t>Cell Body</a:t>
            </a:r>
            <a:endParaRPr lang="en-US" dirty="0"/>
          </a:p>
        </p:txBody>
      </p:sp>
      <p:sp>
        <p:nvSpPr>
          <p:cNvPr id="20" name="TextBox 19"/>
          <p:cNvSpPr txBox="1"/>
          <p:nvPr/>
        </p:nvSpPr>
        <p:spPr>
          <a:xfrm>
            <a:off x="4962490" y="1763334"/>
            <a:ext cx="671466" cy="369332"/>
          </a:xfrm>
          <a:prstGeom prst="rect">
            <a:avLst/>
          </a:prstGeom>
          <a:noFill/>
        </p:spPr>
        <p:txBody>
          <a:bodyPr wrap="none" rtlCol="0">
            <a:spAutoFit/>
          </a:bodyPr>
          <a:lstStyle/>
          <a:p>
            <a:r>
              <a:rPr lang="en-US" b="1" dirty="0" smtClean="0">
                <a:solidFill>
                  <a:srgbClr val="C00000"/>
                </a:solidFill>
              </a:rPr>
              <a:t>Axon</a:t>
            </a:r>
            <a:endParaRPr lang="en-US" b="1" dirty="0">
              <a:solidFill>
                <a:srgbClr val="C00000"/>
              </a:solidFill>
            </a:endParaRPr>
          </a:p>
        </p:txBody>
      </p:sp>
      <p:sp>
        <p:nvSpPr>
          <p:cNvPr id="21" name="TextBox 20"/>
          <p:cNvSpPr txBox="1"/>
          <p:nvPr/>
        </p:nvSpPr>
        <p:spPr>
          <a:xfrm>
            <a:off x="457200" y="1762554"/>
            <a:ext cx="1099083" cy="369332"/>
          </a:xfrm>
          <a:prstGeom prst="rect">
            <a:avLst/>
          </a:prstGeom>
          <a:noFill/>
        </p:spPr>
        <p:txBody>
          <a:bodyPr wrap="none" rtlCol="0">
            <a:spAutoFit/>
          </a:bodyPr>
          <a:lstStyle/>
          <a:p>
            <a:r>
              <a:rPr lang="en-US" dirty="0" smtClean="0"/>
              <a:t>Dendrites</a:t>
            </a:r>
            <a:endParaRPr lang="en-US" dirty="0"/>
          </a:p>
        </p:txBody>
      </p:sp>
      <p:sp>
        <p:nvSpPr>
          <p:cNvPr id="22" name="TextBox 21"/>
          <p:cNvSpPr txBox="1"/>
          <p:nvPr/>
        </p:nvSpPr>
        <p:spPr>
          <a:xfrm>
            <a:off x="3524939" y="3900917"/>
            <a:ext cx="1589987" cy="369332"/>
          </a:xfrm>
          <a:prstGeom prst="rect">
            <a:avLst/>
          </a:prstGeom>
          <a:noFill/>
        </p:spPr>
        <p:txBody>
          <a:bodyPr wrap="none" rtlCol="0">
            <a:spAutoFit/>
          </a:bodyPr>
          <a:lstStyle/>
          <a:p>
            <a:r>
              <a:rPr lang="en-US" dirty="0" smtClean="0"/>
              <a:t>Initial Segment</a:t>
            </a:r>
            <a:endParaRPr lang="en-US" dirty="0"/>
          </a:p>
        </p:txBody>
      </p:sp>
      <p:sp>
        <p:nvSpPr>
          <p:cNvPr id="23" name="Left Brace 22"/>
          <p:cNvSpPr/>
          <p:nvPr/>
        </p:nvSpPr>
        <p:spPr>
          <a:xfrm rot="5400000">
            <a:off x="862851" y="1780255"/>
            <a:ext cx="218740" cy="89866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rot="5400000">
            <a:off x="5139758" y="696914"/>
            <a:ext cx="228604" cy="3055479"/>
          </a:xfrm>
          <a:prstGeom prst="leftBrac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solidFill>
                <a:srgbClr val="C00000"/>
              </a:solidFill>
            </a:endParaRPr>
          </a:p>
        </p:txBody>
      </p:sp>
      <p:cxnSp>
        <p:nvCxnSpPr>
          <p:cNvPr id="25" name="Straight Connector 24"/>
          <p:cNvCxnSpPr/>
          <p:nvPr/>
        </p:nvCxnSpPr>
        <p:spPr>
          <a:xfrm>
            <a:off x="2320015" y="2805794"/>
            <a:ext cx="160971" cy="727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2800" y="3746901"/>
            <a:ext cx="259221" cy="267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68" y="4332212"/>
            <a:ext cx="965714" cy="369332"/>
          </a:xfrm>
          <a:prstGeom prst="rect">
            <a:avLst/>
          </a:prstGeom>
          <a:noFill/>
        </p:spPr>
        <p:txBody>
          <a:bodyPr wrap="none" rtlCol="0">
            <a:spAutoFit/>
          </a:bodyPr>
          <a:lstStyle/>
          <a:p>
            <a:r>
              <a:rPr lang="en-US" b="1" dirty="0" smtClean="0">
                <a:solidFill>
                  <a:srgbClr val="C00000"/>
                </a:solidFill>
              </a:rPr>
              <a:t>Synapse</a:t>
            </a:r>
            <a:endParaRPr lang="en-US" b="1" dirty="0">
              <a:solidFill>
                <a:srgbClr val="C00000"/>
              </a:solidFill>
            </a:endParaRPr>
          </a:p>
        </p:txBody>
      </p:sp>
      <p:sp>
        <p:nvSpPr>
          <p:cNvPr id="28" name="TextBox 27"/>
          <p:cNvSpPr txBox="1"/>
          <p:nvPr/>
        </p:nvSpPr>
        <p:spPr>
          <a:xfrm>
            <a:off x="762000" y="1295400"/>
            <a:ext cx="7983220"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Through the axon (electrically) and then the synapse (chemically).</a:t>
            </a:r>
            <a:endParaRPr lang="en-US" sz="2000" b="1" dirty="0"/>
          </a:p>
        </p:txBody>
      </p:sp>
    </p:spTree>
    <p:extLst>
      <p:ext uri="{BB962C8B-B14F-4D97-AF65-F5344CB8AC3E}">
        <p14:creationId xmlns:p14="http://schemas.microsoft.com/office/powerpoint/2010/main" val="6211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Axons</a:t>
            </a:r>
            <a:endParaRPr lang="en-US" dirty="0"/>
          </a:p>
        </p:txBody>
      </p:sp>
      <p:sp>
        <p:nvSpPr>
          <p:cNvPr id="4" name="Content Placeholder 2"/>
          <p:cNvSpPr>
            <a:spLocks noGrp="1"/>
          </p:cNvSpPr>
          <p:nvPr>
            <p:ph idx="4294967295"/>
          </p:nvPr>
        </p:nvSpPr>
        <p:spPr>
          <a:xfrm>
            <a:off x="0" y="1143000"/>
            <a:ext cx="3352800" cy="4724400"/>
          </a:xfrm>
        </p:spPr>
        <p:txBody>
          <a:bodyPr>
            <a:normAutofit/>
          </a:bodyPr>
          <a:lstStyle/>
          <a:p>
            <a:r>
              <a:rPr lang="en-US" sz="3000" dirty="0" smtClean="0"/>
              <a:t>Vary in </a:t>
            </a:r>
            <a:r>
              <a:rPr lang="en-US" sz="3000" dirty="0" smtClean="0"/>
              <a:t>Length</a:t>
            </a:r>
          </a:p>
          <a:p>
            <a:r>
              <a:rPr lang="en-US" sz="3000" dirty="0" smtClean="0"/>
              <a:t>Longest Axon is longer than 3 feet and reaches from the spinal cord to the big toe.  The shortest are just millimeters.</a:t>
            </a:r>
            <a:endParaRPr lang="en-US" sz="3000" dirty="0" smtClean="0"/>
          </a:p>
        </p:txBody>
      </p:sp>
      <p:pic>
        <p:nvPicPr>
          <p:cNvPr id="1028" name="Picture 4" descr="http://www.clipart.dk.co.uk/DKImages/exp_humanbody/exp_human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066921"/>
            <a:ext cx="2971800" cy="539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0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613</Words>
  <Application>Microsoft Office PowerPoint</Application>
  <PresentationFormat>On-screen Show (4:3)</PresentationFormat>
  <Paragraphs>99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Neurological Disorders Lesson 2.1 </vt:lpstr>
      <vt:lpstr>Are all neurons created the same?</vt:lpstr>
      <vt:lpstr>Neurons have many functions</vt:lpstr>
      <vt:lpstr>Neurons are Cells</vt:lpstr>
      <vt:lpstr>Neurons Receive Inputs</vt:lpstr>
      <vt:lpstr>Neurons Receive Inputs</vt:lpstr>
      <vt:lpstr>Neurons Process Inputs</vt:lpstr>
      <vt:lpstr>Neurons Send Signals</vt:lpstr>
      <vt:lpstr>Axons</vt:lpstr>
      <vt:lpstr>The Axon</vt:lpstr>
      <vt:lpstr>The Synapse</vt:lpstr>
      <vt:lpstr>Neurons Send Signals </vt:lpstr>
      <vt:lpstr>Parts of the Neuron</vt:lpstr>
      <vt:lpstr>General Neuronal Pathway</vt:lpstr>
      <vt:lpstr>Create a Neuronal Pathway</vt:lpstr>
      <vt:lpstr>Are all neurons created the same? Why not?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Senses In the Brain</dc:title>
  <dc:creator>KatieJeff</dc:creator>
  <cp:lastModifiedBy>Eagle</cp:lastModifiedBy>
  <cp:revision>43</cp:revision>
  <dcterms:created xsi:type="dcterms:W3CDTF">2012-02-01T21:28:44Z</dcterms:created>
  <dcterms:modified xsi:type="dcterms:W3CDTF">2018-09-25T17:56:31Z</dcterms:modified>
</cp:coreProperties>
</file>